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diagrams/colors1.xml" ContentType="application/vnd.openxmlformats-officedocument.drawingml.diagramColors+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slides/slide4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diagrams/layout1.xml" ContentType="application/vnd.openxmlformats-officedocument.drawingml.diagram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diagrams/data1.xml" ContentType="application/vnd.openxmlformats-officedocument.drawingml.diagramData+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Default Extension="jpeg" ContentType="image/jpeg"/>
  <Override PartName="/ppt/slideLayouts/slideLayout3.xml" ContentType="application/vnd.openxmlformats-officedocument.presentationml.slideLayout+xml"/>
  <Override PartName="/ppt/diagrams/quickStyle1.xml" ContentType="application/vnd.openxmlformats-officedocument.drawingml.diagramStyl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42"/>
  </p:notesMasterIdLst>
  <p:sldIdLst>
    <p:sldId id="294" r:id="rId2"/>
    <p:sldId id="256" r:id="rId3"/>
    <p:sldId id="284" r:id="rId4"/>
    <p:sldId id="257" r:id="rId5"/>
    <p:sldId id="258" r:id="rId6"/>
    <p:sldId id="268" r:id="rId7"/>
    <p:sldId id="283" r:id="rId8"/>
    <p:sldId id="285" r:id="rId9"/>
    <p:sldId id="286" r:id="rId10"/>
    <p:sldId id="269" r:id="rId11"/>
    <p:sldId id="270" r:id="rId12"/>
    <p:sldId id="271" r:id="rId13"/>
    <p:sldId id="272" r:id="rId14"/>
    <p:sldId id="273" r:id="rId15"/>
    <p:sldId id="274" r:id="rId16"/>
    <p:sldId id="275" r:id="rId17"/>
    <p:sldId id="276" r:id="rId18"/>
    <p:sldId id="277" r:id="rId19"/>
    <p:sldId id="278" r:id="rId20"/>
    <p:sldId id="279" r:id="rId21"/>
    <p:sldId id="280" r:id="rId22"/>
    <p:sldId id="292" r:id="rId23"/>
    <p:sldId id="293" r:id="rId24"/>
    <p:sldId id="281" r:id="rId25"/>
    <p:sldId id="259" r:id="rId26"/>
    <p:sldId id="260" r:id="rId27"/>
    <p:sldId id="261" r:id="rId28"/>
    <p:sldId id="262" r:id="rId29"/>
    <p:sldId id="263" r:id="rId30"/>
    <p:sldId id="264" r:id="rId31"/>
    <p:sldId id="265" r:id="rId32"/>
    <p:sldId id="266" r:id="rId33"/>
    <p:sldId id="267" r:id="rId34"/>
    <p:sldId id="282" r:id="rId35"/>
    <p:sldId id="289" r:id="rId36"/>
    <p:sldId id="288" r:id="rId37"/>
    <p:sldId id="287" r:id="rId38"/>
    <p:sldId id="290" r:id="rId39"/>
    <p:sldId id="295" r:id="rId40"/>
    <p:sldId id="291" r:id="rId4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p:cViewPr varScale="1">
        <p:scale>
          <a:sx n="86" d="100"/>
          <a:sy n="86" d="100"/>
        </p:scale>
        <p:origin x="-1092" y="-90"/>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notesViewPr>
    <p:cSldViewPr>
      <p:cViewPr>
        <p:scale>
          <a:sx n="150" d="100"/>
          <a:sy n="150" d="100"/>
        </p:scale>
        <p:origin x="-1032" y="690"/>
      </p:cViewPr>
      <p:guideLst>
        <p:guide orient="horz" pos="2880"/>
        <p:guide pos="2160"/>
      </p:guideLst>
    </p:cSldViewPr>
  </p:notes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0F074A2-84F8-4D54-8786-D41B1A427AF4}"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E6D2D711-58CC-4FD6-A308-1C87856B0DAE}">
      <dgm:prSet custT="1">
        <dgm:style>
          <a:lnRef idx="1">
            <a:schemeClr val="accent3"/>
          </a:lnRef>
          <a:fillRef idx="2">
            <a:schemeClr val="accent3"/>
          </a:fillRef>
          <a:effectRef idx="1">
            <a:schemeClr val="accent3"/>
          </a:effectRef>
          <a:fontRef idx="minor">
            <a:schemeClr val="dk1"/>
          </a:fontRef>
        </dgm:style>
      </dgm:prSet>
      <dgm:spPr/>
      <dgm:t>
        <a:bodyPr/>
        <a:lstStyle/>
        <a:p>
          <a:pPr rtl="0"/>
          <a:r>
            <a:rPr lang="en-US" sz="3600" b="1" dirty="0" smtClean="0">
              <a:latin typeface="Algerian" pitchFamily="82" charset="0"/>
            </a:rPr>
            <a:t>Steps required for Edge Detection </a:t>
          </a:r>
          <a:endParaRPr lang="en-US" sz="3600" b="1" dirty="0">
            <a:latin typeface="Algerian" pitchFamily="82" charset="0"/>
          </a:endParaRPr>
        </a:p>
      </dgm:t>
    </dgm:pt>
    <dgm:pt modelId="{4DAA8FA2-EF4E-4278-9657-44C64FB559CE}" type="parTrans" cxnId="{1CE2857C-2BED-47E2-B0F3-B6A781BDC033}">
      <dgm:prSet/>
      <dgm:spPr/>
      <dgm:t>
        <a:bodyPr/>
        <a:lstStyle/>
        <a:p>
          <a:endParaRPr lang="en-US"/>
        </a:p>
      </dgm:t>
    </dgm:pt>
    <dgm:pt modelId="{B2635FBA-35CE-4BF8-939C-679C07B71B88}" type="sibTrans" cxnId="{1CE2857C-2BED-47E2-B0F3-B6A781BDC033}">
      <dgm:prSet/>
      <dgm:spPr/>
      <dgm:t>
        <a:bodyPr/>
        <a:lstStyle/>
        <a:p>
          <a:endParaRPr lang="en-US"/>
        </a:p>
      </dgm:t>
    </dgm:pt>
    <dgm:pt modelId="{3646B485-BE99-4740-9E21-A9BE60045A31}" type="pres">
      <dgm:prSet presAssocID="{F0F074A2-84F8-4D54-8786-D41B1A427AF4}" presName="Name0" presStyleCnt="0">
        <dgm:presLayoutVars>
          <dgm:dir/>
          <dgm:animLvl val="lvl"/>
          <dgm:resizeHandles val="exact"/>
        </dgm:presLayoutVars>
      </dgm:prSet>
      <dgm:spPr/>
      <dgm:t>
        <a:bodyPr/>
        <a:lstStyle/>
        <a:p>
          <a:endParaRPr lang="en-US"/>
        </a:p>
      </dgm:t>
    </dgm:pt>
    <dgm:pt modelId="{C5F1745B-CC38-4C6C-B7E3-3CC58DEFECAF}" type="pres">
      <dgm:prSet presAssocID="{E6D2D711-58CC-4FD6-A308-1C87856B0DAE}" presName="composite" presStyleCnt="0"/>
      <dgm:spPr/>
    </dgm:pt>
    <dgm:pt modelId="{BFA8B0DA-6CC0-44EA-A547-3F1C4A4D51B6}" type="pres">
      <dgm:prSet presAssocID="{E6D2D711-58CC-4FD6-A308-1C87856B0DAE}" presName="parTx" presStyleLbl="alignNode1" presStyleIdx="0" presStyleCnt="1" custScaleX="87295" custScaleY="100000">
        <dgm:presLayoutVars>
          <dgm:chMax val="0"/>
          <dgm:chPref val="0"/>
          <dgm:bulletEnabled val="1"/>
        </dgm:presLayoutVars>
      </dgm:prSet>
      <dgm:spPr/>
      <dgm:t>
        <a:bodyPr/>
        <a:lstStyle/>
        <a:p>
          <a:endParaRPr lang="en-US"/>
        </a:p>
      </dgm:t>
    </dgm:pt>
    <dgm:pt modelId="{49C97FB4-1AE6-4C43-AA3E-4EA34E673C95}" type="pres">
      <dgm:prSet presAssocID="{E6D2D711-58CC-4FD6-A308-1C87856B0DAE}" presName="desTx" presStyleLbl="alignAccFollowNode1" presStyleIdx="0" presStyleCnt="1" custFlipVert="1" custScaleX="90971" custScaleY="9019">
        <dgm:presLayoutVars>
          <dgm:bulletEnabled val="1"/>
        </dgm:presLayoutVars>
      </dgm:prSet>
      <dgm:spPr/>
    </dgm:pt>
  </dgm:ptLst>
  <dgm:cxnLst>
    <dgm:cxn modelId="{3A9F7366-D1BD-499D-AEFD-756B7DBA2E29}" type="presOf" srcId="{F0F074A2-84F8-4D54-8786-D41B1A427AF4}" destId="{3646B485-BE99-4740-9E21-A9BE60045A31}" srcOrd="0" destOrd="0" presId="urn:microsoft.com/office/officeart/2005/8/layout/hList1"/>
    <dgm:cxn modelId="{6C2EA2A1-BACD-48AB-B3CA-C291F908834B}" type="presOf" srcId="{E6D2D711-58CC-4FD6-A308-1C87856B0DAE}" destId="{BFA8B0DA-6CC0-44EA-A547-3F1C4A4D51B6}" srcOrd="0" destOrd="0" presId="urn:microsoft.com/office/officeart/2005/8/layout/hList1"/>
    <dgm:cxn modelId="{1CE2857C-2BED-47E2-B0F3-B6A781BDC033}" srcId="{F0F074A2-84F8-4D54-8786-D41B1A427AF4}" destId="{E6D2D711-58CC-4FD6-A308-1C87856B0DAE}" srcOrd="0" destOrd="0" parTransId="{4DAA8FA2-EF4E-4278-9657-44C64FB559CE}" sibTransId="{B2635FBA-35CE-4BF8-939C-679C07B71B88}"/>
    <dgm:cxn modelId="{91D04390-D603-4A8D-96BC-651DE715C453}" type="presParOf" srcId="{3646B485-BE99-4740-9E21-A9BE60045A31}" destId="{C5F1745B-CC38-4C6C-B7E3-3CC58DEFECAF}" srcOrd="0" destOrd="0" presId="urn:microsoft.com/office/officeart/2005/8/layout/hList1"/>
    <dgm:cxn modelId="{257BDF90-2FDB-42BC-8E2D-A0AF8F63F27D}" type="presParOf" srcId="{C5F1745B-CC38-4C6C-B7E3-3CC58DEFECAF}" destId="{BFA8B0DA-6CC0-44EA-A547-3F1C4A4D51B6}" srcOrd="0" destOrd="0" presId="urn:microsoft.com/office/officeart/2005/8/layout/hList1"/>
    <dgm:cxn modelId="{87959CE9-C874-469A-BA1A-F38D3C6C7A05}" type="presParOf" srcId="{C5F1745B-CC38-4C6C-B7E3-3CC58DEFECAF}" destId="{49C97FB4-1AE6-4C43-AA3E-4EA34E673C95}" srcOrd="1" destOrd="0" presId="urn:microsoft.com/office/officeart/2005/8/layout/hList1"/>
  </dgm:cxnLst>
  <dgm:bg/>
  <dgm:whole/>
</dgm:dataModel>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AF49249-9679-49C6-B85C-8C0F4FEC076F}" type="datetimeFigureOut">
              <a:rPr lang="en-US" smtClean="0"/>
              <a:pPr/>
              <a:t>7/29/2021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7F4C5FF-402D-42D4-8772-F3462974968D}"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slide" Target="../slides/slide2.xml"/><Relationship Id="rId2" Type="http://schemas.openxmlformats.org/officeDocument/2006/relationships/notesMaster" Target="../notesMasters/notesMaster1.xml"/><Relationship Id="rId1" Type="http://schemas.openxmlformats.org/officeDocument/2006/relationships/video" Target="file:///D:\TUHIN\TUHIN\Nice%20to%20meet%20you.mp4" TargetMode="External"/><Relationship Id="rId4" Type="http://schemas.openxmlformats.org/officeDocument/2006/relationships/image" Target="../media/image5.png"/></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F7F4C5FF-402D-42D4-8772-F3462974968D}" type="slidenum">
              <a:rPr lang="en-US" smtClean="0"/>
              <a:pPr/>
              <a:t>2</a:t>
            </a:fld>
            <a:endParaRPr lang="en-US"/>
          </a:p>
        </p:txBody>
      </p:sp>
      <p:pic>
        <p:nvPicPr>
          <p:cNvPr id="5" name="Nice to meet you.mp4">
            <a:hlinkClick r:id="" action="ppaction://media"/>
          </p:cNvPr>
          <p:cNvPicPr>
            <a:picLocks noRot="1" noChangeAspect="1"/>
          </p:cNvPicPr>
          <p:nvPr>
            <a:videoFile r:link="rId1"/>
          </p:nvPr>
        </p:nvPicPr>
        <p:blipFill>
          <a:blip r:embed="rId4"/>
          <a:stretch>
            <a:fillRect/>
          </a:stretch>
        </p:blipFill>
        <p:spPr>
          <a:xfrm>
            <a:off x="2143116" y="2071670"/>
            <a:ext cx="2035983" cy="1357322"/>
          </a:xfrm>
          <a:prstGeom prst="rect">
            <a:avLst/>
          </a:prstGeom>
        </p:spPr>
      </p:pic>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F7F4C5FF-402D-42D4-8772-F3462974968D}" type="slidenum">
              <a:rPr lang="en-US" smtClean="0"/>
              <a:pPr/>
              <a:t>5</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F7F4C5FF-402D-42D4-8772-F3462974968D}" type="slidenum">
              <a:rPr lang="en-US" smtClean="0"/>
              <a:pPr/>
              <a:t>8</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9" name="Subtitle 8"/>
          <p:cNvSpPr>
            <a:spLocks noGrp="1"/>
          </p:cNvSpPr>
          <p:nvPr>
            <p:ph type="subTitle" idx="1"/>
          </p:nvPr>
        </p:nvSpPr>
        <p:spPr>
          <a:xfrm>
            <a:off x="457200" y="3699804"/>
            <a:ext cx="8305800" cy="1143000"/>
          </a:xfrm>
        </p:spPr>
        <p:txBody>
          <a:bodyPr>
            <a:noAutofit/>
          </a:bodyPr>
          <a:lstStyle>
            <a:lvl1pPr marL="0" indent="0" algn="ctr">
              <a:buNone/>
              <a:defRPr sz="2200" spc="100" baseline="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28" name="Title 27"/>
          <p:cNvSpPr>
            <a:spLocks noGrp="1"/>
          </p:cNvSpPr>
          <p:nvPr>
            <p:ph type="ctrTitle"/>
          </p:nvPr>
        </p:nvSpPr>
        <p:spPr>
          <a:xfrm>
            <a:off x="457200" y="1433732"/>
            <a:ext cx="8305800" cy="1981200"/>
          </a:xfrm>
          <a:ln w="6350" cap="rnd">
            <a:noFill/>
          </a:ln>
        </p:spPr>
        <p:txBody>
          <a:bodyPr anchor="b" anchorCtr="0">
            <a:noAutofit/>
          </a:bodyPr>
          <a:lstStyle>
            <a:lvl1pPr algn="ctr">
              <a:defRPr lang="en-US" sz="4800" b="0" dirty="0">
                <a:ln w="3200">
                  <a:solidFill>
                    <a:schemeClr val="bg2">
                      <a:shade val="75000"/>
                      <a:alpha val="25000"/>
                    </a:schemeClr>
                  </a:solidFill>
                  <a:prstDash val="solid"/>
                  <a:round/>
                </a:ln>
                <a:solidFill>
                  <a:srgbClr val="F9F9F9"/>
                </a:solidFill>
                <a:effectLst>
                  <a:innerShdw blurRad="50800" dist="25400" dir="13500000">
                    <a:srgbClr val="000000">
                      <a:alpha val="70000"/>
                    </a:srgbClr>
                  </a:innerShdw>
                </a:effectLst>
              </a:defRPr>
            </a:lvl1pPr>
          </a:lstStyle>
          <a:p>
            <a:r>
              <a:rPr kumimoji="0" lang="en-US" smtClean="0"/>
              <a:t>Click to edit Master title style</a:t>
            </a:r>
            <a:endParaRPr kumimoji="0" lang="en-US"/>
          </a:p>
        </p:txBody>
      </p:sp>
      <p:cxnSp>
        <p:nvCxnSpPr>
          <p:cNvPr id="8" name="Straight Connector 7"/>
          <p:cNvCxnSpPr/>
          <p:nvPr/>
        </p:nvCxnSpPr>
        <p:spPr>
          <a:xfrm>
            <a:off x="1463626" y="3550126"/>
            <a:ext cx="2971800" cy="1588"/>
          </a:xfrm>
          <a:prstGeom prst="line">
            <a:avLst/>
          </a:prstGeom>
          <a:ln w="9525" cap="flat" cmpd="sng" algn="ctr">
            <a:solidFill>
              <a:schemeClr val="bg2">
                <a:tint val="20000"/>
              </a:schemeClr>
            </a:solidFill>
            <a:prstDash val="solid"/>
          </a:ln>
          <a:effectLst>
            <a:outerShdw blurRad="31750" dir="2700000" algn="tl" rotWithShape="0">
              <a:srgbClr val="000000">
                <a:alpha val="55000"/>
              </a:srgbClr>
            </a:outerShdw>
          </a:effectLst>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4708574" y="3550126"/>
            <a:ext cx="2971800" cy="1588"/>
          </a:xfrm>
          <a:prstGeom prst="line">
            <a:avLst/>
          </a:prstGeom>
          <a:ln w="9525" cap="flat" cmpd="sng" algn="ctr">
            <a:solidFill>
              <a:schemeClr val="bg2">
                <a:tint val="20000"/>
              </a:schemeClr>
            </a:solidFill>
            <a:prstDash val="solid"/>
          </a:ln>
          <a:effectLst>
            <a:outerShdw blurRad="31750" dir="2700000" algn="tl" rotWithShape="0">
              <a:srgbClr val="000000">
                <a:alpha val="55000"/>
              </a:srgbClr>
            </a:outerShdw>
          </a:effectLst>
        </p:spPr>
        <p:style>
          <a:lnRef idx="1">
            <a:schemeClr val="accent1"/>
          </a:lnRef>
          <a:fillRef idx="0">
            <a:schemeClr val="accent1"/>
          </a:fillRef>
          <a:effectRef idx="0">
            <a:schemeClr val="accent1"/>
          </a:effectRef>
          <a:fontRef idx="minor">
            <a:schemeClr val="tx1"/>
          </a:fontRef>
        </p:style>
      </p:cxnSp>
      <p:sp>
        <p:nvSpPr>
          <p:cNvPr id="14" name="Oval 13"/>
          <p:cNvSpPr/>
          <p:nvPr/>
        </p:nvSpPr>
        <p:spPr>
          <a:xfrm>
            <a:off x="4540348" y="3526302"/>
            <a:ext cx="45720" cy="45720"/>
          </a:xfrm>
          <a:prstGeom prst="ellipse">
            <a:avLst/>
          </a:prstGeom>
          <a:effectLst>
            <a:outerShdw blurRad="31750" dir="2700000" algn="tl" rotWithShape="0">
              <a:srgbClr val="000000">
                <a:alpha val="55000"/>
              </a:srgbClr>
            </a:outerShdw>
          </a:effectLst>
        </p:spPr>
        <p:style>
          <a:lnRef idx="2">
            <a:schemeClr val="accent2"/>
          </a:lnRef>
          <a:fillRef idx="1">
            <a:schemeClr val="accent2"/>
          </a:fillRef>
          <a:effectRef idx="0">
            <a:schemeClr val="accent2"/>
          </a:effectRef>
          <a:fontRef idx="minor">
            <a:schemeClr val="lt1"/>
          </a:fontRef>
        </p:style>
        <p:txBody>
          <a:bodyPr rtlCol="0" anchor="ctr"/>
          <a:lstStyle/>
          <a:p>
            <a:pPr algn="ctr" eaLnBrk="1" latinLnBrk="0" hangingPunct="1"/>
            <a:endParaRPr kumimoji="0" lang="en-US"/>
          </a:p>
        </p:txBody>
      </p:sp>
      <p:sp>
        <p:nvSpPr>
          <p:cNvPr id="15" name="Date Placeholder 14"/>
          <p:cNvSpPr>
            <a:spLocks noGrp="1"/>
          </p:cNvSpPr>
          <p:nvPr>
            <p:ph type="dt" sz="half" idx="10"/>
          </p:nvPr>
        </p:nvSpPr>
        <p:spPr/>
        <p:txBody>
          <a:bodyPr/>
          <a:lstStyle/>
          <a:p>
            <a:fld id="{501AC541-3E62-416B-8D02-8B0BC3281E63}" type="datetimeFigureOut">
              <a:rPr lang="en-US" smtClean="0"/>
              <a:pPr/>
              <a:t>7/29/2021</a:t>
            </a:fld>
            <a:endParaRPr lang="en-US"/>
          </a:p>
        </p:txBody>
      </p:sp>
      <p:sp>
        <p:nvSpPr>
          <p:cNvPr id="16" name="Slide Number Placeholder 15"/>
          <p:cNvSpPr>
            <a:spLocks noGrp="1"/>
          </p:cNvSpPr>
          <p:nvPr>
            <p:ph type="sldNum" sz="quarter" idx="11"/>
          </p:nvPr>
        </p:nvSpPr>
        <p:spPr/>
        <p:txBody>
          <a:bodyPr/>
          <a:lstStyle/>
          <a:p>
            <a:fld id="{D2BB6CC6-2211-47D7-BE5D-44534C9BB395}" type="slidenum">
              <a:rPr lang="en-US" smtClean="0"/>
              <a:pPr/>
              <a:t>‹#›</a:t>
            </a:fld>
            <a:endParaRPr lang="en-US"/>
          </a:p>
        </p:txBody>
      </p:sp>
      <p:sp>
        <p:nvSpPr>
          <p:cNvPr id="17" name="Footer Placeholder 16"/>
          <p:cNvSpPr>
            <a:spLocks noGrp="1"/>
          </p:cNvSpPr>
          <p:nvPr>
            <p:ph type="ftr" sz="quarter" idx="12"/>
          </p:nvPr>
        </p:nvSpPr>
        <p:spPr/>
        <p:txBody>
          <a:bodyPr/>
          <a:lstStyle/>
          <a:p>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501AC541-3E62-416B-8D02-8B0BC3281E63}" type="datetimeFigureOut">
              <a:rPr lang="en-US" smtClean="0"/>
              <a:pPr/>
              <a:t>7/29/2021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2BB6CC6-2211-47D7-BE5D-44534C9BB395}"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501AC541-3E62-416B-8D02-8B0BC3281E63}" type="datetimeFigureOut">
              <a:rPr lang="en-US" smtClean="0"/>
              <a:pPr/>
              <a:t>7/29/2021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2BB6CC6-2211-47D7-BE5D-44534C9BB395}"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9" name="Content Placeholder 8"/>
          <p:cNvSpPr>
            <a:spLocks noGrp="1"/>
          </p:cNvSpPr>
          <p:nvPr>
            <p:ph idx="1"/>
          </p:nvPr>
        </p:nvSpPr>
        <p:spPr>
          <a:xfrm>
            <a:off x="457200" y="1524000"/>
            <a:ext cx="8229600" cy="4572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4" name="Date Placeholder 13"/>
          <p:cNvSpPr>
            <a:spLocks noGrp="1"/>
          </p:cNvSpPr>
          <p:nvPr>
            <p:ph type="dt" sz="half" idx="14"/>
          </p:nvPr>
        </p:nvSpPr>
        <p:spPr/>
        <p:txBody>
          <a:bodyPr/>
          <a:lstStyle/>
          <a:p>
            <a:fld id="{501AC541-3E62-416B-8D02-8B0BC3281E63}" type="datetimeFigureOut">
              <a:rPr lang="en-US" smtClean="0"/>
              <a:pPr/>
              <a:t>7/29/2021</a:t>
            </a:fld>
            <a:endParaRPr lang="en-US"/>
          </a:p>
        </p:txBody>
      </p:sp>
      <p:sp>
        <p:nvSpPr>
          <p:cNvPr id="15" name="Slide Number Placeholder 14"/>
          <p:cNvSpPr>
            <a:spLocks noGrp="1"/>
          </p:cNvSpPr>
          <p:nvPr>
            <p:ph type="sldNum" sz="quarter" idx="15"/>
          </p:nvPr>
        </p:nvSpPr>
        <p:spPr/>
        <p:txBody>
          <a:bodyPr/>
          <a:lstStyle>
            <a:lvl1pPr algn="ctr">
              <a:defRPr/>
            </a:lvl1pPr>
          </a:lstStyle>
          <a:p>
            <a:fld id="{D2BB6CC6-2211-47D7-BE5D-44534C9BB395}" type="slidenum">
              <a:rPr lang="en-US" smtClean="0"/>
              <a:pPr/>
              <a:t>‹#›</a:t>
            </a:fld>
            <a:endParaRPr lang="en-US"/>
          </a:p>
        </p:txBody>
      </p:sp>
      <p:sp>
        <p:nvSpPr>
          <p:cNvPr id="16" name="Footer Placeholder 15"/>
          <p:cNvSpPr>
            <a:spLocks noGrp="1"/>
          </p:cNvSpPr>
          <p:nvPr>
            <p:ph type="ftr" sz="quarter" idx="16"/>
          </p:nvPr>
        </p:nvSpPr>
        <p:spPr/>
        <p:txBody>
          <a:bodyPr/>
          <a:lstStyle/>
          <a:p>
            <a:endParaRPr lang="en-US" dirty="0"/>
          </a:p>
        </p:txBody>
      </p:sp>
      <p:sp>
        <p:nvSpPr>
          <p:cNvPr id="17" name="Title 16"/>
          <p:cNvSpPr>
            <a:spLocks noGrp="1"/>
          </p:cNvSpPr>
          <p:nvPr>
            <p:ph type="title"/>
          </p:nvPr>
        </p:nvSpPr>
        <p:spPr/>
        <p:txBody>
          <a:bodyPr rtlCol="0" anchor="b" anchorCtr="0"/>
          <a:lstStyle/>
          <a:p>
            <a:r>
              <a:rPr kumimoji="0" lang="en-US" smtClean="0"/>
              <a:t>Click to edit Master title style</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501AC541-3E62-416B-8D02-8B0BC3281E63}" type="datetimeFigureOut">
              <a:rPr lang="en-US" smtClean="0"/>
              <a:pPr/>
              <a:t>7/29/2021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2BB6CC6-2211-47D7-BE5D-44534C9BB395}" type="slidenum">
              <a:rPr lang="en-US" smtClean="0"/>
              <a:pPr/>
              <a:t>‹#›</a:t>
            </a:fld>
            <a:endParaRPr lang="en-US"/>
          </a:p>
        </p:txBody>
      </p:sp>
      <p:sp>
        <p:nvSpPr>
          <p:cNvPr id="2" name="Title 1"/>
          <p:cNvSpPr>
            <a:spLocks noGrp="1"/>
          </p:cNvSpPr>
          <p:nvPr>
            <p:ph type="title"/>
          </p:nvPr>
        </p:nvSpPr>
        <p:spPr>
          <a:xfrm>
            <a:off x="685800" y="3505200"/>
            <a:ext cx="7924800" cy="1371600"/>
          </a:xfrm>
        </p:spPr>
        <p:txBody>
          <a:bodyPr>
            <a:noAutofit/>
          </a:bodyPr>
          <a:lstStyle>
            <a:lvl1pPr algn="l" rtl="0">
              <a:spcBef>
                <a:spcPct val="0"/>
              </a:spcBef>
              <a:buNone/>
              <a:defRPr lang="en-US" sz="4800" b="0" dirty="0">
                <a:ln w="3200">
                  <a:solidFill>
                    <a:schemeClr val="bg2">
                      <a:shade val="25000"/>
                      <a:alpha val="25000"/>
                    </a:schemeClr>
                  </a:solidFill>
                  <a:prstDash val="solid"/>
                  <a:round/>
                </a:ln>
                <a:solidFill>
                  <a:srgbClr val="F9F9F9"/>
                </a:solidFill>
                <a:effectLst>
                  <a:innerShdw blurRad="38100" dist="25400" dir="13500000">
                    <a:prstClr val="black">
                      <a:alpha val="70000"/>
                    </a:prstClr>
                  </a:innerShdw>
                </a:effectLst>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685800" y="4958864"/>
            <a:ext cx="7924800" cy="984736"/>
          </a:xfrm>
        </p:spPr>
        <p:txBody>
          <a:bodyPr anchor="t"/>
          <a:lstStyle>
            <a:lvl1pPr marL="0" indent="0">
              <a:buNone/>
              <a:defRPr sz="2000" spc="100" baseline="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cxnSp>
        <p:nvCxnSpPr>
          <p:cNvPr id="7" name="Straight Connector 6"/>
          <p:cNvCxnSpPr/>
          <p:nvPr/>
        </p:nvCxnSpPr>
        <p:spPr>
          <a:xfrm>
            <a:off x="685800" y="4916992"/>
            <a:ext cx="7924800" cy="4301"/>
          </a:xfrm>
          <a:prstGeom prst="line">
            <a:avLst/>
          </a:prstGeom>
          <a:noFill/>
          <a:ln w="9525" cap="flat" cmpd="sng" algn="ctr">
            <a:solidFill>
              <a:srgbClr val="E9E9E8"/>
            </a:solidFill>
            <a:prstDash val="solid"/>
          </a:ln>
          <a:effectLst>
            <a:outerShdw blurRad="31750" dir="2700000" algn="tl" rotWithShape="0">
              <a:srgbClr val="000000">
                <a:alpha val="55000"/>
              </a:srgbClr>
            </a:outerShdw>
          </a:effectLst>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501AC541-3E62-416B-8D02-8B0BC3281E63}" type="datetimeFigureOut">
              <a:rPr lang="en-US" smtClean="0"/>
              <a:pPr/>
              <a:t>7/29/2021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2BB6CC6-2211-47D7-BE5D-44534C9BB395}" type="slidenum">
              <a:rPr lang="en-US" smtClean="0"/>
              <a:pPr/>
              <a:t>‹#›</a:t>
            </a:fld>
            <a:endParaRPr lang="en-US"/>
          </a:p>
        </p:txBody>
      </p:sp>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11" name="Content Placeholder 10"/>
          <p:cNvSpPr>
            <a:spLocks noGrp="1"/>
          </p:cNvSpPr>
          <p:nvPr>
            <p:ph sz="half" idx="1"/>
          </p:nvPr>
        </p:nvSpPr>
        <p:spPr>
          <a:xfrm>
            <a:off x="457200" y="1524000"/>
            <a:ext cx="4059936" cy="4572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3" name="Content Placeholder 12"/>
          <p:cNvSpPr>
            <a:spLocks noGrp="1"/>
          </p:cNvSpPr>
          <p:nvPr>
            <p:ph sz="half" idx="2"/>
          </p:nvPr>
        </p:nvSpPr>
        <p:spPr>
          <a:xfrm>
            <a:off x="4648200" y="1524000"/>
            <a:ext cx="4059936" cy="4572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p:txBody>
          <a:bodyPr/>
          <a:lstStyle/>
          <a:p>
            <a:fld id="{D2BB6CC6-2211-47D7-BE5D-44534C9BB395}" type="slidenum">
              <a:rPr lang="en-US" smtClean="0"/>
              <a:pPr/>
              <a:t>‹#›</a:t>
            </a:fld>
            <a:endParaRPr lang="en-US"/>
          </a:p>
        </p:txBody>
      </p:sp>
      <p:sp>
        <p:nvSpPr>
          <p:cNvPr id="8" name="Footer Placeholder 7"/>
          <p:cNvSpPr>
            <a:spLocks noGrp="1"/>
          </p:cNvSpPr>
          <p:nvPr>
            <p:ph type="ftr" sz="quarter" idx="11"/>
          </p:nvPr>
        </p:nvSpPr>
        <p:spPr/>
        <p:txBody>
          <a:bodyPr/>
          <a:lstStyle/>
          <a:p>
            <a:endParaRPr lang="en-US"/>
          </a:p>
        </p:txBody>
      </p:sp>
      <p:sp>
        <p:nvSpPr>
          <p:cNvPr id="7" name="Date Placeholder 6"/>
          <p:cNvSpPr>
            <a:spLocks noGrp="1"/>
          </p:cNvSpPr>
          <p:nvPr>
            <p:ph type="dt" sz="half" idx="10"/>
          </p:nvPr>
        </p:nvSpPr>
        <p:spPr/>
        <p:txBody>
          <a:bodyPr/>
          <a:lstStyle/>
          <a:p>
            <a:fld id="{501AC541-3E62-416B-8D02-8B0BC3281E63}" type="datetimeFigureOut">
              <a:rPr lang="en-US" smtClean="0"/>
              <a:pPr/>
              <a:t>7/29/2021</a:t>
            </a:fld>
            <a:endParaRPr lang="en-US"/>
          </a:p>
        </p:txBody>
      </p:sp>
      <p:sp>
        <p:nvSpPr>
          <p:cNvPr id="3" name="Text Placeholder 2"/>
          <p:cNvSpPr>
            <a:spLocks noGrp="1"/>
          </p:cNvSpPr>
          <p:nvPr>
            <p:ph type="body" idx="1"/>
          </p:nvPr>
        </p:nvSpPr>
        <p:spPr>
          <a:xfrm>
            <a:off x="457200" y="1399593"/>
            <a:ext cx="4040188" cy="762000"/>
          </a:xfrm>
          <a:noFill/>
          <a:ln w="25400" cap="rnd" cmpd="sng" algn="ctr">
            <a:noFill/>
            <a:prstDash val="solid"/>
          </a:ln>
          <a:effectLst>
            <a:softEdge rad="63500"/>
          </a:effectLst>
          <a:sp3d prstMaterial="flat"/>
        </p:spPr>
        <p:style>
          <a:lnRef idx="3">
            <a:schemeClr val="lt1"/>
          </a:lnRef>
          <a:fillRef idx="1">
            <a:schemeClr val="accent5"/>
          </a:fillRef>
          <a:effectRef idx="1">
            <a:schemeClr val="accent5"/>
          </a:effectRef>
          <a:fontRef idx="minor">
            <a:schemeClr val="lt1"/>
          </a:fontRef>
        </p:style>
        <p:txBody>
          <a:bodyPr lIns="91440" tIns="45720" rIns="91440" bIns="45720" anchor="b">
            <a:noAutofit/>
          </a:bodyPr>
          <a:lstStyle>
            <a:lvl1pPr marL="0" indent="0" algn="l">
              <a:spcBef>
                <a:spcPts val="0"/>
              </a:spcBef>
              <a:buNone/>
              <a:defRPr sz="2600" b="1">
                <a:solidFill>
                  <a:schemeClr val="tx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32" name="Content Placeholder 31"/>
          <p:cNvSpPr>
            <a:spLocks noGrp="1"/>
          </p:cNvSpPr>
          <p:nvPr>
            <p:ph sz="half" idx="2"/>
          </p:nvPr>
        </p:nvSpPr>
        <p:spPr>
          <a:xfrm>
            <a:off x="457200" y="2201896"/>
            <a:ext cx="4038600" cy="3913632"/>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34" name="Content Placeholder 33"/>
          <p:cNvSpPr>
            <a:spLocks noGrp="1"/>
          </p:cNvSpPr>
          <p:nvPr>
            <p:ph sz="quarter" idx="4"/>
          </p:nvPr>
        </p:nvSpPr>
        <p:spPr>
          <a:xfrm>
            <a:off x="4649788" y="2201896"/>
            <a:ext cx="4038600" cy="3913632"/>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2" name="Title 1"/>
          <p:cNvSpPr>
            <a:spLocks noGrp="1"/>
          </p:cNvSpPr>
          <p:nvPr>
            <p:ph type="title"/>
          </p:nvPr>
        </p:nvSpPr>
        <p:spPr>
          <a:xfrm>
            <a:off x="457200" y="155448"/>
            <a:ext cx="8229600" cy="1143000"/>
          </a:xfrm>
        </p:spPr>
        <p:txBody>
          <a:bodyPr anchor="b" anchorCtr="0"/>
          <a:lstStyle>
            <a:lvl1pPr>
              <a:defRPr/>
            </a:lvl1pPr>
          </a:lstStyle>
          <a:p>
            <a:r>
              <a:rPr kumimoji="0" lang="en-US" smtClean="0"/>
              <a:t>Click to edit Master title style</a:t>
            </a:r>
            <a:endParaRPr kumimoji="0" lang="en-US"/>
          </a:p>
        </p:txBody>
      </p:sp>
      <p:sp>
        <p:nvSpPr>
          <p:cNvPr id="12" name="Text Placeholder 11"/>
          <p:cNvSpPr>
            <a:spLocks noGrp="1"/>
          </p:cNvSpPr>
          <p:nvPr>
            <p:ph type="body" idx="3"/>
          </p:nvPr>
        </p:nvSpPr>
        <p:spPr>
          <a:xfrm>
            <a:off x="4648200" y="1399593"/>
            <a:ext cx="4040188" cy="762000"/>
          </a:xfrm>
          <a:noFill/>
          <a:ln w="25400" cap="rnd" cmpd="sng" algn="ctr">
            <a:noFill/>
            <a:prstDash val="solid"/>
          </a:ln>
          <a:effectLst>
            <a:softEdge rad="63500"/>
          </a:effectLst>
        </p:spPr>
        <p:style>
          <a:lnRef idx="3">
            <a:schemeClr val="lt1"/>
          </a:lnRef>
          <a:fillRef idx="1">
            <a:schemeClr val="accent5"/>
          </a:fillRef>
          <a:effectRef idx="1">
            <a:schemeClr val="accent5"/>
          </a:effectRef>
          <a:fontRef idx="minor">
            <a:schemeClr val="lt1"/>
          </a:fontRef>
        </p:style>
        <p:txBody>
          <a:bodyPr lIns="91440" tIns="45720" rIns="91440" bIns="45720" anchor="b">
            <a:noAutofit/>
          </a:bodyPr>
          <a:lstStyle>
            <a:lvl1pPr marL="0" indent="0" algn="l">
              <a:spcBef>
                <a:spcPts val="0"/>
              </a:spcBef>
              <a:buNone/>
              <a:defRPr sz="2600" b="1" baseline="0">
                <a:solidFill>
                  <a:schemeClr val="tx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cxnSp>
        <p:nvCxnSpPr>
          <p:cNvPr id="10" name="Straight Connector 9"/>
          <p:cNvCxnSpPr/>
          <p:nvPr/>
        </p:nvCxnSpPr>
        <p:spPr>
          <a:xfrm>
            <a:off x="562945" y="2180219"/>
            <a:ext cx="3749040" cy="1588"/>
          </a:xfrm>
          <a:prstGeom prst="line">
            <a:avLst/>
          </a:prstGeom>
          <a:noFill/>
          <a:ln w="12700" cap="flat" cmpd="sng" algn="ctr">
            <a:solidFill>
              <a:schemeClr val="bg2">
                <a:tint val="20000"/>
              </a:schemeClr>
            </a:solidFill>
            <a:prstDash val="solid"/>
          </a:ln>
          <a:effectLst>
            <a:outerShdw blurRad="34925" dir="2700000" algn="tl" rotWithShape="0">
              <a:srgbClr val="000000">
                <a:alpha val="55000"/>
              </a:srgbClr>
            </a:outerShdw>
          </a:effectLst>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4754880" y="2180219"/>
            <a:ext cx="3749040" cy="1588"/>
          </a:xfrm>
          <a:prstGeom prst="line">
            <a:avLst/>
          </a:prstGeom>
          <a:noFill/>
          <a:ln w="12700" cap="flat" cmpd="sng" algn="ctr">
            <a:solidFill>
              <a:schemeClr val="bg2">
                <a:tint val="20000"/>
              </a:schemeClr>
            </a:solidFill>
            <a:prstDash val="solid"/>
          </a:ln>
          <a:effectLst>
            <a:outerShdw blurRad="34925" dir="2700000" algn="tl" rotWithShape="0">
              <a:srgbClr val="000000">
                <a:alpha val="55000"/>
              </a:srgbClr>
            </a:outerShdw>
          </a:effectLst>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501AC541-3E62-416B-8D02-8B0BC3281E63}" type="datetimeFigureOut">
              <a:rPr lang="en-US" smtClean="0"/>
              <a:pPr/>
              <a:t>7/29/2021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2BB6CC6-2211-47D7-BE5D-44534C9BB395}" type="slidenum">
              <a:rPr lang="en-US" smtClean="0"/>
              <a:pPr/>
              <a:t>‹#›</a:t>
            </a:fld>
            <a:endParaRPr lang="en-US"/>
          </a:p>
        </p:txBody>
      </p:sp>
      <p:sp>
        <p:nvSpPr>
          <p:cNvPr id="2" name="Title 1"/>
          <p:cNvSpPr>
            <a:spLocks noGrp="1"/>
          </p:cNvSpPr>
          <p:nvPr>
            <p:ph type="title"/>
          </p:nvPr>
        </p:nvSpPr>
        <p:spPr/>
        <p:txBody>
          <a:bodyPr/>
          <a:lstStyle/>
          <a:p>
            <a:r>
              <a:rPr kumimoji="0" lang="en-US" smtClean="0"/>
              <a:t>Click to edit Master title style</a:t>
            </a:r>
            <a:endParaRPr kumimoji="0"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01AC541-3E62-416B-8D02-8B0BC3281E63}" type="datetimeFigureOut">
              <a:rPr lang="en-US" smtClean="0"/>
              <a:pPr/>
              <a:t>7/29/2021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2BB6CC6-2211-47D7-BE5D-44534C9BB395}"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9" name="Content Placeholder 28"/>
          <p:cNvSpPr>
            <a:spLocks noGrp="1"/>
          </p:cNvSpPr>
          <p:nvPr>
            <p:ph sz="quarter" idx="1"/>
          </p:nvPr>
        </p:nvSpPr>
        <p:spPr>
          <a:xfrm>
            <a:off x="457200" y="457200"/>
            <a:ext cx="6248400" cy="5715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3" name="Text Placeholder 2"/>
          <p:cNvSpPr>
            <a:spLocks noGrp="1"/>
          </p:cNvSpPr>
          <p:nvPr>
            <p:ph type="body" idx="2"/>
          </p:nvPr>
        </p:nvSpPr>
        <p:spPr>
          <a:xfrm>
            <a:off x="6781800" y="1600200"/>
            <a:ext cx="1984248" cy="3733800"/>
          </a:xfrm>
        </p:spPr>
        <p:txBody>
          <a:bodyPr tIns="45720" bIns="45720" anchor="t" anchorCtr="0"/>
          <a:lstStyle>
            <a:lvl1pPr marL="0" indent="0">
              <a:lnSpc>
                <a:spcPct val="1250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31" name="Title 30"/>
          <p:cNvSpPr>
            <a:spLocks noGrp="1"/>
          </p:cNvSpPr>
          <p:nvPr>
            <p:ph type="title"/>
          </p:nvPr>
        </p:nvSpPr>
        <p:spPr>
          <a:xfrm>
            <a:off x="6781800" y="457200"/>
            <a:ext cx="1981200" cy="1066800"/>
          </a:xfrm>
        </p:spPr>
        <p:txBody>
          <a:bodyPr lIns="91440" tIns="91440" anchor="b" anchorCtr="0"/>
          <a:lstStyle>
            <a:lvl1pPr algn="l">
              <a:buNone/>
              <a:defRPr sz="1800" b="1" spc="-50" baseline="0">
                <a:ln w="3175">
                  <a:noFill/>
                </a:ln>
                <a:solidFill>
                  <a:schemeClr val="tx2"/>
                </a:solidFill>
                <a:effectLst/>
                <a:latin typeface="+mn-lt"/>
                <a:ea typeface="+mn-ea"/>
                <a:cs typeface="+mn-cs"/>
              </a:defRPr>
            </a:lvl1pPr>
          </a:lstStyle>
          <a:p>
            <a:r>
              <a:rPr kumimoji="0" lang="en-US" smtClean="0"/>
              <a:t>Click to edit Master title style</a:t>
            </a:r>
            <a:endParaRPr kumimoji="0" lang="en-US"/>
          </a:p>
        </p:txBody>
      </p:sp>
      <p:sp>
        <p:nvSpPr>
          <p:cNvPr id="8" name="Date Placeholder 7"/>
          <p:cNvSpPr>
            <a:spLocks noGrp="1"/>
          </p:cNvSpPr>
          <p:nvPr>
            <p:ph type="dt" sz="half" idx="14"/>
          </p:nvPr>
        </p:nvSpPr>
        <p:spPr/>
        <p:txBody>
          <a:bodyPr/>
          <a:lstStyle/>
          <a:p>
            <a:fld id="{501AC541-3E62-416B-8D02-8B0BC3281E63}" type="datetimeFigureOut">
              <a:rPr lang="en-US" smtClean="0"/>
              <a:pPr/>
              <a:t>7/29/2021</a:t>
            </a:fld>
            <a:endParaRPr lang="en-US"/>
          </a:p>
        </p:txBody>
      </p:sp>
      <p:sp>
        <p:nvSpPr>
          <p:cNvPr id="9" name="Slide Number Placeholder 8"/>
          <p:cNvSpPr>
            <a:spLocks noGrp="1"/>
          </p:cNvSpPr>
          <p:nvPr>
            <p:ph type="sldNum" sz="quarter" idx="15"/>
          </p:nvPr>
        </p:nvSpPr>
        <p:spPr/>
        <p:txBody>
          <a:bodyPr/>
          <a:lstStyle/>
          <a:p>
            <a:fld id="{D2BB6CC6-2211-47D7-BE5D-44534C9BB395}" type="slidenum">
              <a:rPr lang="en-US" smtClean="0"/>
              <a:pPr/>
              <a:t>‹#›</a:t>
            </a:fld>
            <a:endParaRPr lang="en-US"/>
          </a:p>
        </p:txBody>
      </p:sp>
      <p:sp>
        <p:nvSpPr>
          <p:cNvPr id="10" name="Footer Placeholder 9"/>
          <p:cNvSpPr>
            <a:spLocks noGrp="1"/>
          </p:cNvSpPr>
          <p:nvPr>
            <p:ph type="ftr" sz="quarter" idx="16"/>
          </p:nvPr>
        </p:nvSpPr>
        <p:spPr/>
        <p:txBody>
          <a:bodyPr/>
          <a:lstStyle/>
          <a:p>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629400" y="457200"/>
            <a:ext cx="2057400" cy="1066800"/>
          </a:xfrm>
        </p:spPr>
        <p:txBody>
          <a:bodyPr lIns="91440" tIns="91440" anchor="b" anchorCtr="0"/>
          <a:lstStyle>
            <a:lvl1pPr algn="l">
              <a:buNone/>
              <a:defRPr sz="1800" b="1" spc="-50" baseline="0">
                <a:ln w="3175">
                  <a:noFill/>
                </a:ln>
                <a:solidFill>
                  <a:schemeClr val="tx2"/>
                </a:solidFill>
                <a:effectLst/>
                <a:latin typeface="+mn-lt"/>
                <a:ea typeface="+mn-ea"/>
                <a:cs typeface="+mn-cs"/>
              </a:defRPr>
            </a:lvl1pPr>
          </a:lstStyle>
          <a:p>
            <a:r>
              <a:rPr kumimoji="0" lang="en-US" smtClean="0"/>
              <a:t>Click to edit Master title style</a:t>
            </a:r>
            <a:endParaRPr kumimoji="0" lang="en-US"/>
          </a:p>
        </p:txBody>
      </p:sp>
      <p:sp>
        <p:nvSpPr>
          <p:cNvPr id="3" name="Picture Placeholder 2"/>
          <p:cNvSpPr>
            <a:spLocks noGrp="1"/>
          </p:cNvSpPr>
          <p:nvPr>
            <p:ph type="pic" idx="1"/>
          </p:nvPr>
        </p:nvSpPr>
        <p:spPr>
          <a:xfrm>
            <a:off x="457200" y="457200"/>
            <a:ext cx="6019800" cy="5562600"/>
          </a:xfrm>
          <a:solidFill>
            <a:schemeClr val="tx2">
              <a:tint val="40000"/>
            </a:schemeClr>
          </a:solidFill>
          <a:effectLst>
            <a:outerShdw blurRad="88900" sx="103000" sy="103000" algn="ctr" rotWithShape="0">
              <a:prstClr val="black">
                <a:alpha val="32000"/>
              </a:prstClr>
            </a:outerShdw>
            <a:softEdge rad="127000"/>
          </a:effectLst>
        </p:spPr>
        <p:txBody>
          <a:bodyPr/>
          <a:lstStyle>
            <a:lvl1pPr marL="0" indent="0">
              <a:buNone/>
              <a:defRPr sz="3200">
                <a:solidFill>
                  <a:schemeClr val="bg1"/>
                </a:solidFill>
              </a:defRPr>
            </a:lvl1pPr>
          </a:lstStyle>
          <a:p>
            <a:r>
              <a:rPr kumimoji="0" lang="en-US" smtClean="0"/>
              <a:t>Click icon to add picture</a:t>
            </a:r>
            <a:endParaRPr kumimoji="0" lang="en-US"/>
          </a:p>
        </p:txBody>
      </p:sp>
      <p:sp>
        <p:nvSpPr>
          <p:cNvPr id="4" name="Text Placeholder 3"/>
          <p:cNvSpPr>
            <a:spLocks noGrp="1"/>
          </p:cNvSpPr>
          <p:nvPr>
            <p:ph type="body" sz="half" idx="2"/>
          </p:nvPr>
        </p:nvSpPr>
        <p:spPr>
          <a:xfrm>
            <a:off x="6629400" y="1600200"/>
            <a:ext cx="2057400" cy="4419600"/>
          </a:xfrm>
        </p:spPr>
        <p:txBody>
          <a:bodyPr anchor="t" anchorCtr="0"/>
          <a:lstStyle>
            <a:lvl1pPr marL="0" indent="0">
              <a:lnSpc>
                <a:spcPct val="125000"/>
              </a:lnSpc>
              <a:spcAft>
                <a:spcPts val="1000"/>
              </a:spcAft>
              <a:buFontTx/>
              <a:buNone/>
              <a:defRPr sz="1600" b="0">
                <a:solidFill>
                  <a:schemeClr val="tx2"/>
                </a:solidFill>
              </a:defRPr>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8" name="Date Placeholder 7"/>
          <p:cNvSpPr>
            <a:spLocks noGrp="1"/>
          </p:cNvSpPr>
          <p:nvPr>
            <p:ph type="dt" sz="half" idx="10"/>
          </p:nvPr>
        </p:nvSpPr>
        <p:spPr/>
        <p:txBody>
          <a:bodyPr/>
          <a:lstStyle/>
          <a:p>
            <a:fld id="{501AC541-3E62-416B-8D02-8B0BC3281E63}" type="datetimeFigureOut">
              <a:rPr lang="en-US" smtClean="0"/>
              <a:pPr/>
              <a:t>7/29/2021</a:t>
            </a:fld>
            <a:endParaRPr lang="en-US"/>
          </a:p>
        </p:txBody>
      </p:sp>
      <p:sp>
        <p:nvSpPr>
          <p:cNvPr id="9" name="Slide Number Placeholder 8"/>
          <p:cNvSpPr>
            <a:spLocks noGrp="1"/>
          </p:cNvSpPr>
          <p:nvPr>
            <p:ph type="sldNum" sz="quarter" idx="11"/>
          </p:nvPr>
        </p:nvSpPr>
        <p:spPr/>
        <p:txBody>
          <a:bodyPr/>
          <a:lstStyle/>
          <a:p>
            <a:fld id="{D2BB6CC6-2211-47D7-BE5D-44534C9BB395}" type="slidenum">
              <a:rPr lang="en-US" smtClean="0"/>
              <a:pPr/>
              <a:t>‹#›</a:t>
            </a:fld>
            <a:endParaRPr lang="en-US"/>
          </a:p>
        </p:txBody>
      </p:sp>
      <p:sp>
        <p:nvSpPr>
          <p:cNvPr id="10" name="Footer Placeholder 9"/>
          <p:cNvSpPr>
            <a:spLocks noGrp="1"/>
          </p:cNvSpPr>
          <p:nvPr>
            <p:ph type="ftr" sz="quarter" idx="12"/>
          </p:nvPr>
        </p:nvSpPr>
        <p:spPr/>
        <p:txBody>
          <a:bodyPr/>
          <a:lstStyle/>
          <a:p>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9" name="Text Placeholder 8"/>
          <p:cNvSpPr>
            <a:spLocks noGrp="1"/>
          </p:cNvSpPr>
          <p:nvPr>
            <p:ph type="body" idx="1"/>
          </p:nvPr>
        </p:nvSpPr>
        <p:spPr>
          <a:xfrm>
            <a:off x="457200" y="1447800"/>
            <a:ext cx="8229600" cy="4678363"/>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24" name="Date Placeholder 23"/>
          <p:cNvSpPr>
            <a:spLocks noGrp="1"/>
          </p:cNvSpPr>
          <p:nvPr>
            <p:ph type="dt" sz="half" idx="2"/>
          </p:nvPr>
        </p:nvSpPr>
        <p:spPr>
          <a:xfrm>
            <a:off x="5791200" y="6203667"/>
            <a:ext cx="2590800" cy="384048"/>
          </a:xfrm>
          <a:prstGeom prst="rect">
            <a:avLst/>
          </a:prstGeom>
        </p:spPr>
        <p:txBody>
          <a:bodyPr vert="horz" anchor="ctr" anchorCtr="0"/>
          <a:lstStyle>
            <a:lvl1pPr algn="l" eaLnBrk="1" latinLnBrk="0" hangingPunct="1">
              <a:defRPr kumimoji="0" sz="1200">
                <a:solidFill>
                  <a:schemeClr val="tx2"/>
                </a:solidFill>
              </a:defRPr>
            </a:lvl1pPr>
          </a:lstStyle>
          <a:p>
            <a:fld id="{501AC541-3E62-416B-8D02-8B0BC3281E63}" type="datetimeFigureOut">
              <a:rPr lang="en-US" smtClean="0"/>
              <a:pPr/>
              <a:t>7/29/2021</a:t>
            </a:fld>
            <a:endParaRPr lang="en-US"/>
          </a:p>
        </p:txBody>
      </p:sp>
      <p:sp>
        <p:nvSpPr>
          <p:cNvPr id="10" name="Footer Placeholder 9"/>
          <p:cNvSpPr>
            <a:spLocks noGrp="1"/>
          </p:cNvSpPr>
          <p:nvPr>
            <p:ph type="ftr" sz="quarter" idx="3"/>
          </p:nvPr>
        </p:nvSpPr>
        <p:spPr>
          <a:xfrm>
            <a:off x="2133600" y="6203667"/>
            <a:ext cx="3581400" cy="384048"/>
          </a:xfrm>
          <a:prstGeom prst="rect">
            <a:avLst/>
          </a:prstGeom>
        </p:spPr>
        <p:txBody>
          <a:bodyPr vert="horz" anchor="ctr" anchorCtr="0"/>
          <a:lstStyle>
            <a:lvl1pPr algn="r" eaLnBrk="1" latinLnBrk="0" hangingPunct="1">
              <a:defRPr kumimoji="0" sz="1200">
                <a:solidFill>
                  <a:schemeClr val="tx2"/>
                </a:solidFill>
              </a:defRPr>
            </a:lvl1pPr>
          </a:lstStyle>
          <a:p>
            <a:endParaRPr lang="en-US"/>
          </a:p>
        </p:txBody>
      </p:sp>
      <p:sp>
        <p:nvSpPr>
          <p:cNvPr id="22" name="Slide Number Placeholder 21"/>
          <p:cNvSpPr>
            <a:spLocks noGrp="1"/>
          </p:cNvSpPr>
          <p:nvPr>
            <p:ph type="sldNum" sz="quarter" idx="4"/>
          </p:nvPr>
        </p:nvSpPr>
        <p:spPr>
          <a:xfrm>
            <a:off x="8410575" y="6181531"/>
            <a:ext cx="609600" cy="457200"/>
          </a:xfrm>
          <a:prstGeom prst="rect">
            <a:avLst/>
          </a:prstGeom>
          <a:noFill/>
        </p:spPr>
        <p:txBody>
          <a:bodyPr vert="horz" lIns="0" tIns="0" rIns="0" bIns="0" anchor="ctr" anchorCtr="0">
            <a:noAutofit/>
          </a:bodyPr>
          <a:lstStyle>
            <a:lvl1pPr algn="ctr" eaLnBrk="1" latinLnBrk="0" hangingPunct="1">
              <a:defRPr kumimoji="0" sz="1600" baseline="0">
                <a:solidFill>
                  <a:schemeClr val="tx2"/>
                </a:solidFill>
              </a:defRPr>
            </a:lvl1pPr>
          </a:lstStyle>
          <a:p>
            <a:fld id="{D2BB6CC6-2211-47D7-BE5D-44534C9BB395}" type="slidenum">
              <a:rPr lang="en-US" smtClean="0"/>
              <a:pPr/>
              <a:t>‹#›</a:t>
            </a:fld>
            <a:endParaRPr lang="en-US"/>
          </a:p>
        </p:txBody>
      </p:sp>
      <p:sp>
        <p:nvSpPr>
          <p:cNvPr id="5" name="Title Placeholder 4"/>
          <p:cNvSpPr>
            <a:spLocks noGrp="1"/>
          </p:cNvSpPr>
          <p:nvPr>
            <p:ph type="title"/>
          </p:nvPr>
        </p:nvSpPr>
        <p:spPr>
          <a:xfrm>
            <a:off x="457200" y="152400"/>
            <a:ext cx="8229600" cy="1219200"/>
          </a:xfrm>
          <a:prstGeom prst="rect">
            <a:avLst/>
          </a:prstGeom>
          <a:ln w="6350" cap="rnd">
            <a:noFill/>
          </a:ln>
        </p:spPr>
        <p:txBody>
          <a:bodyPr vert="horz" anchor="b" anchorCtr="0">
            <a:normAutofit/>
          </a:bodyPr>
          <a:lstStyle/>
          <a:p>
            <a:r>
              <a:rPr kumimoji="0" lang="en-US" smtClean="0"/>
              <a:t>Click to edit Master title style</a:t>
            </a:r>
            <a:endParaRPr kumimoji="0" lang="en-US"/>
          </a:p>
        </p:txBody>
      </p:sp>
    </p:spTree>
  </p:cSld>
  <p:clrMap bg1="dk1" tx1="lt1" bg2="dk2" tx2="lt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lang="en-US" sz="4200" b="0" kern="1200" spc="-100" baseline="0" dirty="0">
          <a:ln w="3200">
            <a:solidFill>
              <a:schemeClr val="bg2">
                <a:shade val="75000"/>
                <a:alpha val="25000"/>
              </a:schemeClr>
            </a:solidFill>
            <a:prstDash val="solid"/>
            <a:round/>
          </a:ln>
          <a:solidFill>
            <a:srgbClr val="F9F9F9"/>
          </a:solidFill>
          <a:effectLst>
            <a:innerShdw blurRad="50800" dist="25400" dir="13500000">
              <a:prstClr val="black">
                <a:alpha val="70000"/>
              </a:prstClr>
            </a:innerShdw>
          </a:effectLst>
          <a:latin typeface="+mj-lt"/>
          <a:ea typeface="+mj-ea"/>
          <a:cs typeface="+mj-cs"/>
        </a:defRPr>
      </a:lvl1pPr>
    </p:titleStyle>
    <p:bodyStyle>
      <a:lvl1pPr marL="274320" indent="-274320" algn="l" rtl="0" eaLnBrk="1" latinLnBrk="0" hangingPunct="1">
        <a:spcBef>
          <a:spcPts val="600"/>
        </a:spcBef>
        <a:buClr>
          <a:schemeClr val="accent2"/>
        </a:buClr>
        <a:buSzPct val="85000"/>
        <a:buFont typeface="Wingdings 2"/>
        <a:buChar char=""/>
        <a:defRPr kumimoji="0" sz="2600" kern="1200">
          <a:solidFill>
            <a:schemeClr val="tx1"/>
          </a:solidFill>
          <a:latin typeface="+mn-lt"/>
          <a:ea typeface="+mn-ea"/>
          <a:cs typeface="+mn-cs"/>
        </a:defRPr>
      </a:lvl1pPr>
      <a:lvl2pPr marL="640080" indent="-274320" algn="l" rtl="0" eaLnBrk="1" latinLnBrk="0" hangingPunct="1">
        <a:spcBef>
          <a:spcPts val="300"/>
        </a:spcBef>
        <a:buClr>
          <a:schemeClr val="accent2">
            <a:shade val="75000"/>
          </a:schemeClr>
        </a:buClr>
        <a:buSzPct val="85000"/>
        <a:buFont typeface="Wingdings 2"/>
        <a:buChar char=""/>
        <a:defRPr kumimoji="0" sz="2400" kern="1200">
          <a:solidFill>
            <a:schemeClr val="tx2"/>
          </a:solidFill>
          <a:latin typeface="+mn-lt"/>
          <a:ea typeface="+mn-ea"/>
          <a:cs typeface="+mn-cs"/>
        </a:defRPr>
      </a:lvl2pPr>
      <a:lvl3pPr marL="1005840" indent="-228600" algn="l" rtl="0" eaLnBrk="1" latinLnBrk="0" hangingPunct="1">
        <a:spcBef>
          <a:spcPts val="300"/>
        </a:spcBef>
        <a:buClr>
          <a:schemeClr val="accent2">
            <a:shade val="50000"/>
          </a:schemeClr>
        </a:buClr>
        <a:buSzPct val="85000"/>
        <a:buFont typeface="Wingdings 2"/>
        <a:buChar char=""/>
        <a:defRPr kumimoji="0" sz="2100" kern="1200">
          <a:solidFill>
            <a:schemeClr val="tx1"/>
          </a:solidFill>
          <a:latin typeface="+mn-lt"/>
          <a:ea typeface="+mn-ea"/>
          <a:cs typeface="+mn-cs"/>
        </a:defRPr>
      </a:lvl3pPr>
      <a:lvl4pPr marL="1280160" indent="-228600" algn="l" rtl="0" eaLnBrk="1" latinLnBrk="0" hangingPunct="1">
        <a:spcBef>
          <a:spcPts val="300"/>
        </a:spcBef>
        <a:buClr>
          <a:schemeClr val="accent2">
            <a:shade val="75000"/>
          </a:schemeClr>
        </a:buClr>
        <a:buSzPct val="85000"/>
        <a:buFont typeface="Wingdings 2" pitchFamily="18" charset="2"/>
        <a:buChar char=""/>
        <a:defRPr kumimoji="0" sz="1900" kern="1200">
          <a:solidFill>
            <a:schemeClr val="tx1"/>
          </a:solidFill>
          <a:latin typeface="+mn-lt"/>
          <a:ea typeface="+mn-ea"/>
          <a:cs typeface="+mn-cs"/>
        </a:defRPr>
      </a:lvl4pPr>
      <a:lvl5pPr marL="1554480" indent="-228600" algn="l" rtl="0" eaLnBrk="1" latinLnBrk="0" hangingPunct="1">
        <a:spcBef>
          <a:spcPts val="340"/>
        </a:spcBef>
        <a:buClr>
          <a:schemeClr val="accent2">
            <a:shade val="75000"/>
          </a:schemeClr>
        </a:buClr>
        <a:buSzPct val="85000"/>
        <a:buFont typeface="Wingdings 2" pitchFamily="18" charset="2"/>
        <a:buChar char=""/>
        <a:defRPr kumimoji="0" sz="1600" kern="1200">
          <a:solidFill>
            <a:schemeClr val="tx1"/>
          </a:solidFill>
          <a:latin typeface="+mn-lt"/>
          <a:ea typeface="+mn-ea"/>
          <a:cs typeface="+mn-cs"/>
        </a:defRPr>
      </a:lvl5pPr>
      <a:lvl6pPr marL="1828800" indent="-228600" algn="l" rtl="0" eaLnBrk="1" latinLnBrk="0" hangingPunct="1">
        <a:spcBef>
          <a:spcPts val="340"/>
        </a:spcBef>
        <a:buClr>
          <a:schemeClr val="accent2">
            <a:shade val="75000"/>
          </a:schemeClr>
        </a:buClr>
        <a:buSzPct val="85000"/>
        <a:buFont typeface="Wingdings 2" pitchFamily="18" charset="2"/>
        <a:buChar char="?"/>
        <a:defRPr kumimoji="0" sz="1700" kern="1200">
          <a:solidFill>
            <a:schemeClr val="tx1"/>
          </a:solidFill>
          <a:latin typeface="+mn-lt"/>
          <a:ea typeface="+mn-ea"/>
          <a:cs typeface="+mn-cs"/>
        </a:defRPr>
      </a:lvl6pPr>
      <a:lvl7pPr marL="2011680" indent="-182880" algn="l" rtl="0" eaLnBrk="1" latinLnBrk="0" hangingPunct="1">
        <a:spcBef>
          <a:spcPts val="340"/>
        </a:spcBef>
        <a:buClr>
          <a:schemeClr val="accent2">
            <a:shade val="75000"/>
          </a:schemeClr>
        </a:buClr>
        <a:buSzPct val="85000"/>
        <a:buFont typeface="Wingdings 2" pitchFamily="18" charset="2"/>
        <a:buChar char="?"/>
        <a:defRPr kumimoji="0" sz="1600" kern="1200" baseline="0">
          <a:solidFill>
            <a:schemeClr val="tx1"/>
          </a:solidFill>
          <a:latin typeface="+mn-lt"/>
          <a:ea typeface="+mn-ea"/>
          <a:cs typeface="+mn-cs"/>
        </a:defRPr>
      </a:lvl7pPr>
      <a:lvl8pPr marL="2286000" indent="-182880" algn="l" rtl="0" eaLnBrk="1" latinLnBrk="0" hangingPunct="1">
        <a:spcBef>
          <a:spcPts val="340"/>
        </a:spcBef>
        <a:buClr>
          <a:schemeClr val="accent2">
            <a:shade val="75000"/>
          </a:schemeClr>
        </a:buClr>
        <a:buSzPct val="85000"/>
        <a:buFont typeface="Wingdings 2" pitchFamily="18" charset="2"/>
        <a:buChar char="?"/>
        <a:defRPr kumimoji="0" sz="1500" kern="1200">
          <a:solidFill>
            <a:schemeClr val="tx1"/>
          </a:solidFill>
          <a:latin typeface="+mn-lt"/>
          <a:ea typeface="+mn-ea"/>
          <a:cs typeface="+mn-cs"/>
        </a:defRPr>
      </a:lvl8pPr>
      <a:lvl9pPr marL="2560320" indent="-182880" algn="l" rtl="0" eaLnBrk="1" latinLnBrk="0" hangingPunct="1">
        <a:spcBef>
          <a:spcPts val="340"/>
        </a:spcBef>
        <a:buClr>
          <a:schemeClr val="accent2">
            <a:shade val="75000"/>
          </a:schemeClr>
        </a:buClr>
        <a:buSzPct val="85000"/>
        <a:buFont typeface="Wingdings 2" pitchFamily="18" charset="2"/>
        <a:buChar char="?"/>
        <a:defRPr kumimoji="0" sz="15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2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image" Target="../media/image43.png"/><Relationship Id="rId3" Type="http://schemas.openxmlformats.org/officeDocument/2006/relationships/image" Target="../media/image31.png"/><Relationship Id="rId7" Type="http://schemas.openxmlformats.org/officeDocument/2006/relationships/image" Target="../media/image37.png"/><Relationship Id="rId12" Type="http://schemas.openxmlformats.org/officeDocument/2006/relationships/image" Target="../media/image42.png"/><Relationship Id="rId2" Type="http://schemas.openxmlformats.org/officeDocument/2006/relationships/image" Target="../media/image34.png"/><Relationship Id="rId1" Type="http://schemas.openxmlformats.org/officeDocument/2006/relationships/slideLayout" Target="../slideLayouts/slideLayout7.xml"/><Relationship Id="rId6" Type="http://schemas.openxmlformats.org/officeDocument/2006/relationships/image" Target="../media/image36.png"/><Relationship Id="rId11" Type="http://schemas.openxmlformats.org/officeDocument/2006/relationships/image" Target="../media/image41.png"/><Relationship Id="rId5" Type="http://schemas.openxmlformats.org/officeDocument/2006/relationships/image" Target="../media/image35.png"/><Relationship Id="rId10" Type="http://schemas.openxmlformats.org/officeDocument/2006/relationships/image" Target="../media/image40.png"/><Relationship Id="rId4" Type="http://schemas.openxmlformats.org/officeDocument/2006/relationships/image" Target="../media/image30.png"/><Relationship Id="rId9" Type="http://schemas.openxmlformats.org/officeDocument/2006/relationships/image" Target="../media/image39.png"/></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7.xml"/><Relationship Id="rId4" Type="http://schemas.openxmlformats.org/officeDocument/2006/relationships/image" Target="../media/image54.png"/></Relationships>
</file>

<file path=ppt/slides/_rels/slide3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hyperlink" Target="https://www.youtube.com/watch?v=97PLw2eNpaQ&amp;list=RDCMUCma2b1uVLajAq9nHSEJh9HQ&amp;start_radio=1&amp;rv=97PLw2eNpaQ&amp;t=5" TargetMode="External"/><Relationship Id="rId2" Type="http://schemas.openxmlformats.org/officeDocument/2006/relationships/hyperlink" Target="https://en.wikipedia.org/wiki/Edge_detection" TargetMode="External"/><Relationship Id="rId1" Type="http://schemas.openxmlformats.org/officeDocument/2006/relationships/slideLayout" Target="../slideLayouts/slideLayout7.xml"/><Relationship Id="rId4" Type="http://schemas.openxmlformats.org/officeDocument/2006/relationships/hyperlink" Target="https://drive.google.com/file/d/12YYTTPgBNwSD_BTXWHanlsRX9vxdMqxJ/view?usp=sharing" TargetMode="Externa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11.jpe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42910" y="1285860"/>
            <a:ext cx="7929618" cy="3785652"/>
          </a:xfrm>
          <a:prstGeom prst="rect">
            <a:avLst/>
          </a:prstGeom>
          <a:noFill/>
        </p:spPr>
        <p:txBody>
          <a:bodyPr wrap="square" rtlCol="0">
            <a:spAutoFit/>
          </a:bodyPr>
          <a:lstStyle/>
          <a:p>
            <a:r>
              <a:rPr lang="en-US" sz="4800" dirty="0" smtClean="0"/>
              <a:t>Name- TUHIN PAUL</a:t>
            </a:r>
          </a:p>
          <a:p>
            <a:r>
              <a:rPr lang="en-US" sz="4800" dirty="0" smtClean="0"/>
              <a:t>Roll- 30054619012</a:t>
            </a:r>
          </a:p>
          <a:p>
            <a:r>
              <a:rPr lang="en-US" sz="4800" dirty="0" smtClean="0"/>
              <a:t>Stream- </a:t>
            </a:r>
            <a:r>
              <a:rPr lang="en-US" sz="4800" dirty="0" err="1" smtClean="0"/>
              <a:t>B.Sc</a:t>
            </a:r>
            <a:r>
              <a:rPr lang="en-US" sz="4800" dirty="0" smtClean="0"/>
              <a:t> in IT(AI)</a:t>
            </a:r>
          </a:p>
          <a:p>
            <a:r>
              <a:rPr lang="en-US" sz="4800" dirty="0" err="1" smtClean="0"/>
              <a:t>Reg</a:t>
            </a:r>
            <a:r>
              <a:rPr lang="en-US" sz="4800" dirty="0" smtClean="0"/>
              <a:t> no.- 043598</a:t>
            </a:r>
          </a:p>
          <a:p>
            <a:r>
              <a:rPr lang="en-US" sz="4800" dirty="0" smtClean="0"/>
              <a:t>Date of Submission-13/06/21</a:t>
            </a:r>
            <a:endParaRPr lang="en-US" sz="48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00034" y="357166"/>
            <a:ext cx="7929618" cy="861774"/>
          </a:xfrm>
          <a:prstGeom prst="rect">
            <a:avLst/>
          </a:prstGeom>
          <a:noFill/>
        </p:spPr>
        <p:txBody>
          <a:bodyPr wrap="square" rtlCol="0">
            <a:spAutoFit/>
          </a:bodyPr>
          <a:lstStyle/>
          <a:p>
            <a:endParaRPr lang="en-US" dirty="0" smtClean="0">
              <a:latin typeface="Algerian" pitchFamily="82" charset="0"/>
            </a:endParaRPr>
          </a:p>
          <a:p>
            <a:pPr algn="ctr"/>
            <a:r>
              <a:rPr lang="en-US" sz="3200" dirty="0" smtClean="0">
                <a:latin typeface="Algerian" pitchFamily="82" charset="0"/>
              </a:rPr>
              <a:t>Canny Edge detector</a:t>
            </a:r>
            <a:endParaRPr lang="en-US" sz="3200" dirty="0">
              <a:latin typeface="Algerian" pitchFamily="82" charset="0"/>
            </a:endParaRPr>
          </a:p>
        </p:txBody>
      </p:sp>
      <p:sp>
        <p:nvSpPr>
          <p:cNvPr id="3" name="TextBox 2"/>
          <p:cNvSpPr txBox="1"/>
          <p:nvPr/>
        </p:nvSpPr>
        <p:spPr>
          <a:xfrm>
            <a:off x="500034" y="1714488"/>
            <a:ext cx="8286808" cy="1877437"/>
          </a:xfrm>
          <a:prstGeom prst="rect">
            <a:avLst/>
          </a:prstGeom>
          <a:noFill/>
        </p:spPr>
        <p:txBody>
          <a:bodyPr wrap="square" rtlCol="0">
            <a:spAutoFit/>
          </a:bodyPr>
          <a:lstStyle/>
          <a:p>
            <a:r>
              <a:rPr lang="en-US" dirty="0" smtClean="0"/>
              <a:t>This Edge Detection Technique does not work like other Edge Detection  techniques , it suppresses the noise flawlessly  .</a:t>
            </a:r>
          </a:p>
          <a:p>
            <a:endParaRPr lang="en-US" dirty="0" smtClean="0"/>
          </a:p>
          <a:p>
            <a:r>
              <a:rPr lang="en-US" dirty="0" smtClean="0"/>
              <a:t>Procedure of using the Canny Edge Detector:</a:t>
            </a:r>
          </a:p>
          <a:p>
            <a:r>
              <a:rPr lang="en-US" sz="2400" b="1" dirty="0" smtClean="0"/>
              <a:t>Step I</a:t>
            </a:r>
            <a:r>
              <a:rPr lang="en-US" dirty="0" smtClean="0"/>
              <a:t>:</a:t>
            </a:r>
          </a:p>
          <a:p>
            <a:r>
              <a:rPr lang="en-US" sz="2000" i="1" dirty="0" smtClean="0"/>
              <a:t>Convert the RGB image into a Grayscale image</a:t>
            </a:r>
            <a:endParaRPr lang="en-US" sz="2000" i="1" dirty="0"/>
          </a:p>
        </p:txBody>
      </p:sp>
      <p:pic>
        <p:nvPicPr>
          <p:cNvPr id="4" name="Picture 3" descr="Screenshot (490).png"/>
          <p:cNvPicPr>
            <a:picLocks noChangeAspect="1"/>
          </p:cNvPicPr>
          <p:nvPr/>
        </p:nvPicPr>
        <p:blipFill>
          <a:blip r:embed="rId2"/>
          <a:stretch>
            <a:fillRect/>
          </a:stretch>
        </p:blipFill>
        <p:spPr>
          <a:xfrm>
            <a:off x="857224" y="3714752"/>
            <a:ext cx="7375637" cy="2286016"/>
          </a:xfrm>
          <a:prstGeom prst="rect">
            <a:avLst/>
          </a:prstGeom>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71472" y="428604"/>
            <a:ext cx="7715304" cy="1292662"/>
          </a:xfrm>
          <a:prstGeom prst="rect">
            <a:avLst/>
          </a:prstGeom>
          <a:noFill/>
        </p:spPr>
        <p:txBody>
          <a:bodyPr wrap="square" rtlCol="0">
            <a:spAutoFit/>
          </a:bodyPr>
          <a:lstStyle/>
          <a:p>
            <a:r>
              <a:rPr lang="en-US" sz="2400" b="1" dirty="0" smtClean="0"/>
              <a:t>Step II</a:t>
            </a:r>
            <a:r>
              <a:rPr lang="en-US" dirty="0" smtClean="0"/>
              <a:t>: </a:t>
            </a:r>
            <a:r>
              <a:rPr lang="en-US" sz="2000" i="1" dirty="0" smtClean="0"/>
              <a:t>Remove noise using Gaussian Blur.</a:t>
            </a:r>
          </a:p>
          <a:p>
            <a:endParaRPr lang="en-US" i="1" dirty="0" smtClean="0"/>
          </a:p>
          <a:p>
            <a:r>
              <a:rPr lang="en-US" i="1" dirty="0" smtClean="0"/>
              <a:t>(It is an operator that helps in removing Noises completely present in the input image, shall enable further processing to smoothen the image .)</a:t>
            </a:r>
            <a:endParaRPr lang="en-US" i="1" dirty="0"/>
          </a:p>
        </p:txBody>
      </p:sp>
      <p:pic>
        <p:nvPicPr>
          <p:cNvPr id="3" name="Picture 2" descr="Screenshot (492).png"/>
          <p:cNvPicPr>
            <a:picLocks noChangeAspect="1"/>
          </p:cNvPicPr>
          <p:nvPr/>
        </p:nvPicPr>
        <p:blipFill>
          <a:blip r:embed="rId2"/>
          <a:stretch>
            <a:fillRect/>
          </a:stretch>
        </p:blipFill>
        <p:spPr>
          <a:xfrm>
            <a:off x="1714480" y="2857496"/>
            <a:ext cx="5643602" cy="3355883"/>
          </a:xfrm>
          <a:prstGeom prst="rect">
            <a:avLst/>
          </a:prstGeom>
          <a:ln w="228600" cap="sq" cmpd="thickThin">
            <a:solidFill>
              <a:srgbClr val="000000"/>
            </a:solidFill>
            <a:prstDash val="solid"/>
            <a:miter lim="800000"/>
          </a:ln>
          <a:effectLst>
            <a:innerShdw blurRad="76200">
              <a:srgbClr val="000000"/>
            </a:innerShdw>
          </a:effectLst>
        </p:spPr>
      </p:pic>
      <p:sp>
        <p:nvSpPr>
          <p:cNvPr id="4" name="TextBox 3"/>
          <p:cNvSpPr txBox="1"/>
          <p:nvPr/>
        </p:nvSpPr>
        <p:spPr>
          <a:xfrm>
            <a:off x="571472" y="1714488"/>
            <a:ext cx="7072362" cy="369332"/>
          </a:xfrm>
          <a:prstGeom prst="rect">
            <a:avLst/>
          </a:prstGeom>
          <a:noFill/>
        </p:spPr>
        <p:txBody>
          <a:bodyPr wrap="square" rtlCol="0">
            <a:spAutoFit/>
          </a:bodyPr>
          <a:lstStyle/>
          <a:p>
            <a:r>
              <a:rPr lang="en-US" dirty="0" smtClean="0"/>
              <a:t>Formula :</a:t>
            </a:r>
            <a:endParaRPr lang="en-US" dirty="0"/>
          </a:p>
        </p:txBody>
      </p:sp>
      <p:pic>
        <p:nvPicPr>
          <p:cNvPr id="5" name="Picture 4" descr="Screenshot (537).png"/>
          <p:cNvPicPr>
            <a:picLocks noChangeAspect="1"/>
          </p:cNvPicPr>
          <p:nvPr/>
        </p:nvPicPr>
        <p:blipFill>
          <a:blip r:embed="rId3"/>
          <a:stretch>
            <a:fillRect/>
          </a:stretch>
        </p:blipFill>
        <p:spPr>
          <a:xfrm>
            <a:off x="1785918" y="1785926"/>
            <a:ext cx="2857520" cy="790553"/>
          </a:xfrm>
          <a:prstGeom prst="rect">
            <a:avLst/>
          </a:prstGeom>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71472" y="714356"/>
            <a:ext cx="8072494" cy="461665"/>
          </a:xfrm>
          <a:prstGeom prst="rect">
            <a:avLst/>
          </a:prstGeom>
          <a:noFill/>
        </p:spPr>
        <p:txBody>
          <a:bodyPr wrap="square" rtlCol="0">
            <a:spAutoFit/>
          </a:bodyPr>
          <a:lstStyle/>
          <a:p>
            <a:r>
              <a:rPr lang="en-US" sz="2400" b="1" dirty="0" smtClean="0"/>
              <a:t>Step III</a:t>
            </a:r>
            <a:r>
              <a:rPr lang="en-US" dirty="0" smtClean="0"/>
              <a:t>: </a:t>
            </a:r>
            <a:r>
              <a:rPr lang="en-US" sz="2000" i="1" dirty="0" smtClean="0"/>
              <a:t>Intensity Gradient Calculation </a:t>
            </a:r>
            <a:endParaRPr lang="en-US" sz="2000" i="1" dirty="0"/>
          </a:p>
        </p:txBody>
      </p:sp>
      <p:sp>
        <p:nvSpPr>
          <p:cNvPr id="3" name="TextBox 2"/>
          <p:cNvSpPr txBox="1"/>
          <p:nvPr/>
        </p:nvSpPr>
        <p:spPr>
          <a:xfrm>
            <a:off x="500034" y="1357298"/>
            <a:ext cx="8072494" cy="1477328"/>
          </a:xfrm>
          <a:prstGeom prst="rect">
            <a:avLst/>
          </a:prstGeom>
          <a:noFill/>
        </p:spPr>
        <p:txBody>
          <a:bodyPr wrap="square" rtlCol="0">
            <a:spAutoFit/>
          </a:bodyPr>
          <a:lstStyle/>
          <a:p>
            <a:r>
              <a:rPr lang="en-US" dirty="0" smtClean="0"/>
              <a:t>In this step the normal </a:t>
            </a:r>
            <a:r>
              <a:rPr lang="en-US" dirty="0" err="1" smtClean="0"/>
              <a:t>Sobal</a:t>
            </a:r>
            <a:r>
              <a:rPr lang="en-US" dirty="0" smtClean="0"/>
              <a:t> Edge Detection step is followed , An Edge is the sudden change in an intensity of a pixel.</a:t>
            </a:r>
          </a:p>
          <a:p>
            <a:endParaRPr lang="en-US" dirty="0" smtClean="0"/>
          </a:p>
          <a:p>
            <a:r>
              <a:rPr lang="en-US" dirty="0" smtClean="0"/>
              <a:t>Now the </a:t>
            </a:r>
            <a:r>
              <a:rPr lang="en-US" dirty="0" err="1" smtClean="0"/>
              <a:t>sobal</a:t>
            </a:r>
            <a:r>
              <a:rPr lang="en-US" dirty="0" smtClean="0"/>
              <a:t> operator will be applied over the input image, the steps remains the same , as in the </a:t>
            </a:r>
            <a:r>
              <a:rPr lang="en-US" dirty="0" err="1" smtClean="0"/>
              <a:t>Sobel</a:t>
            </a:r>
            <a:r>
              <a:rPr lang="en-US" dirty="0" smtClean="0"/>
              <a:t> Edge Detector . The resulting image looks like this.</a:t>
            </a:r>
            <a:endParaRPr lang="en-US" dirty="0"/>
          </a:p>
        </p:txBody>
      </p:sp>
      <p:pic>
        <p:nvPicPr>
          <p:cNvPr id="4" name="Picture 3" descr="Screenshot (493).png"/>
          <p:cNvPicPr>
            <a:picLocks noChangeAspect="1"/>
          </p:cNvPicPr>
          <p:nvPr/>
        </p:nvPicPr>
        <p:blipFill>
          <a:blip r:embed="rId2"/>
          <a:stretch>
            <a:fillRect/>
          </a:stretch>
        </p:blipFill>
        <p:spPr>
          <a:xfrm>
            <a:off x="2071670" y="3071810"/>
            <a:ext cx="5064976" cy="3084208"/>
          </a:xfrm>
          <a:prstGeom prst="rect">
            <a:avLst/>
          </a:prstGeom>
          <a:ln w="88900" cap="sq" cmpd="thickThin">
            <a:solidFill>
              <a:srgbClr val="000000"/>
            </a:solidFill>
            <a:prstDash val="solid"/>
            <a:miter lim="800000"/>
          </a:ln>
          <a:effectLst>
            <a:innerShdw blurRad="76200">
              <a:srgbClr val="000000"/>
            </a:innerShdw>
          </a:effectLst>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00034" y="642918"/>
            <a:ext cx="8358246" cy="4247317"/>
          </a:xfrm>
          <a:prstGeom prst="rect">
            <a:avLst/>
          </a:prstGeom>
          <a:noFill/>
        </p:spPr>
        <p:txBody>
          <a:bodyPr wrap="square" rtlCol="0">
            <a:spAutoFit/>
          </a:bodyPr>
          <a:lstStyle/>
          <a:p>
            <a:endParaRPr lang="en-US" dirty="0" smtClean="0"/>
          </a:p>
          <a:p>
            <a:endParaRPr lang="en-US" dirty="0" smtClean="0"/>
          </a:p>
          <a:p>
            <a:r>
              <a:rPr lang="en-US" dirty="0" smtClean="0"/>
              <a:t>Now all we have to do is calculate the gradient just as we did in the case of </a:t>
            </a:r>
            <a:r>
              <a:rPr lang="en-US" dirty="0" err="1" smtClean="0"/>
              <a:t>sobel</a:t>
            </a:r>
            <a:r>
              <a:rPr lang="en-US" dirty="0" smtClean="0"/>
              <a:t> edge detector</a:t>
            </a:r>
          </a:p>
          <a:p>
            <a:endParaRPr lang="en-US" dirty="0" smtClean="0"/>
          </a:p>
          <a:p>
            <a:endParaRPr lang="en-US" dirty="0" smtClean="0"/>
          </a:p>
          <a:p>
            <a:r>
              <a:rPr lang="en-US" dirty="0" smtClean="0"/>
              <a:t>The resulting Gradient is calculated by this formula :</a:t>
            </a:r>
          </a:p>
          <a:p>
            <a:endParaRPr lang="en-US" dirty="0" smtClean="0"/>
          </a:p>
          <a:p>
            <a:endParaRPr lang="en-US" dirty="0" smtClean="0"/>
          </a:p>
          <a:p>
            <a:r>
              <a:rPr lang="en-US" dirty="0" smtClean="0"/>
              <a:t>And the threshold is considered , if the value of the gradient is greater than the threshold then it will be considered as an edge, else not.</a:t>
            </a:r>
          </a:p>
          <a:p>
            <a:endParaRPr lang="en-US" dirty="0" smtClean="0"/>
          </a:p>
          <a:p>
            <a:endParaRPr lang="en-US" dirty="0" smtClean="0"/>
          </a:p>
          <a:p>
            <a:endParaRPr lang="en-US" dirty="0" smtClean="0"/>
          </a:p>
          <a:p>
            <a:r>
              <a:rPr lang="en-US" dirty="0" smtClean="0"/>
              <a:t>The edge direction is calculated as : </a:t>
            </a:r>
            <a:endParaRPr lang="en-US" dirty="0"/>
          </a:p>
        </p:txBody>
      </p:sp>
      <p:pic>
        <p:nvPicPr>
          <p:cNvPr id="4" name="Picture 3" descr="Screenshot (495).png"/>
          <p:cNvPicPr>
            <a:picLocks noChangeAspect="1"/>
          </p:cNvPicPr>
          <p:nvPr/>
        </p:nvPicPr>
        <p:blipFill>
          <a:blip r:embed="rId2"/>
          <a:stretch>
            <a:fillRect/>
          </a:stretch>
        </p:blipFill>
        <p:spPr>
          <a:xfrm>
            <a:off x="5786446" y="2143116"/>
            <a:ext cx="1943248" cy="675119"/>
          </a:xfrm>
          <a:prstGeom prst="rect">
            <a:avLst/>
          </a:prstGeom>
        </p:spPr>
      </p:pic>
      <p:pic>
        <p:nvPicPr>
          <p:cNvPr id="6" name="Picture 5" descr="f6924c211ad02af5c0d54b29c6ced3a2 (2).jpg"/>
          <p:cNvPicPr>
            <a:picLocks noChangeAspect="1"/>
          </p:cNvPicPr>
          <p:nvPr/>
        </p:nvPicPr>
        <p:blipFill>
          <a:blip r:embed="rId3"/>
          <a:stretch>
            <a:fillRect/>
          </a:stretch>
        </p:blipFill>
        <p:spPr>
          <a:xfrm>
            <a:off x="4214810" y="4214818"/>
            <a:ext cx="2714644" cy="840447"/>
          </a:xfrm>
          <a:prstGeom prst="rect">
            <a:avLst/>
          </a:prstGeom>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42910" y="642918"/>
            <a:ext cx="6143668" cy="461665"/>
          </a:xfrm>
          <a:prstGeom prst="rect">
            <a:avLst/>
          </a:prstGeom>
          <a:noFill/>
        </p:spPr>
        <p:txBody>
          <a:bodyPr wrap="square" rtlCol="0">
            <a:spAutoFit/>
          </a:bodyPr>
          <a:lstStyle/>
          <a:p>
            <a:r>
              <a:rPr lang="en-US" sz="2400" b="1" dirty="0" smtClean="0"/>
              <a:t>Step IV</a:t>
            </a:r>
            <a:r>
              <a:rPr lang="en-US" dirty="0" smtClean="0"/>
              <a:t>: </a:t>
            </a:r>
            <a:r>
              <a:rPr lang="en-US" sz="2000" i="1" dirty="0" smtClean="0"/>
              <a:t>Non- Maximum </a:t>
            </a:r>
            <a:r>
              <a:rPr lang="en-US" sz="2000" i="1" dirty="0" err="1" smtClean="0"/>
              <a:t>Supression</a:t>
            </a:r>
            <a:r>
              <a:rPr lang="en-US" sz="2000" i="1" dirty="0" smtClean="0"/>
              <a:t> </a:t>
            </a:r>
            <a:endParaRPr lang="en-US" sz="2000" i="1" dirty="0"/>
          </a:p>
        </p:txBody>
      </p:sp>
      <p:sp>
        <p:nvSpPr>
          <p:cNvPr id="3" name="TextBox 2"/>
          <p:cNvSpPr txBox="1"/>
          <p:nvPr/>
        </p:nvSpPr>
        <p:spPr>
          <a:xfrm>
            <a:off x="642910" y="1357298"/>
            <a:ext cx="7858180" cy="2862322"/>
          </a:xfrm>
          <a:prstGeom prst="rect">
            <a:avLst/>
          </a:prstGeom>
          <a:noFill/>
        </p:spPr>
        <p:txBody>
          <a:bodyPr wrap="square" rtlCol="0">
            <a:spAutoFit/>
          </a:bodyPr>
          <a:lstStyle/>
          <a:p>
            <a:r>
              <a:rPr lang="en-US" dirty="0" smtClean="0"/>
              <a:t>The gradient magnitude operators discussed during the </a:t>
            </a:r>
            <a:r>
              <a:rPr lang="en-US" dirty="0" err="1" smtClean="0"/>
              <a:t>Sobel</a:t>
            </a:r>
            <a:r>
              <a:rPr lang="en-US" dirty="0" smtClean="0"/>
              <a:t> edge detector , normally obtains thick edges , but the final image is expected to have thin edges. This process helps in obtaining the thin edges.</a:t>
            </a:r>
          </a:p>
          <a:p>
            <a:endParaRPr lang="en-US" dirty="0" smtClean="0"/>
          </a:p>
          <a:p>
            <a:pPr>
              <a:buFont typeface="Arial" pitchFamily="34" charset="0"/>
              <a:buChar char="•"/>
            </a:pPr>
            <a:r>
              <a:rPr lang="en-US" dirty="0" smtClean="0"/>
              <a:t>We already have the edge direction available , the subsequent step is to relate the edge direction to a DIRECTION that can be sketched in the image. It is actually the prediction of how the movement of edges could happen.</a:t>
            </a:r>
          </a:p>
          <a:p>
            <a:endParaRPr lang="en-US" dirty="0" smtClean="0"/>
          </a:p>
          <a:p>
            <a:pPr>
              <a:buFont typeface="Arial" pitchFamily="34" charset="0"/>
              <a:buChar char="•"/>
            </a:pPr>
            <a:r>
              <a:rPr lang="en-US" dirty="0" smtClean="0"/>
              <a:t>An example is always handy, we will consider a 3x3 matrix , It is all about the colors that is to be visualized as 3x3 matrix.</a:t>
            </a:r>
          </a:p>
        </p:txBody>
      </p:sp>
      <p:pic>
        <p:nvPicPr>
          <p:cNvPr id="4" name="Picture 3" descr="Screenshot (497).png"/>
          <p:cNvPicPr>
            <a:picLocks noChangeAspect="1"/>
          </p:cNvPicPr>
          <p:nvPr/>
        </p:nvPicPr>
        <p:blipFill>
          <a:blip r:embed="rId2"/>
          <a:stretch>
            <a:fillRect/>
          </a:stretch>
        </p:blipFill>
        <p:spPr>
          <a:xfrm>
            <a:off x="3357554" y="4214818"/>
            <a:ext cx="2014705" cy="2147361"/>
          </a:xfrm>
          <a:prstGeom prst="rect">
            <a:avLst/>
          </a:prstGeom>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500).png"/>
          <p:cNvPicPr>
            <a:picLocks noChangeAspect="1"/>
          </p:cNvPicPr>
          <p:nvPr/>
        </p:nvPicPr>
        <p:blipFill>
          <a:blip r:embed="rId2"/>
          <a:stretch>
            <a:fillRect/>
          </a:stretch>
        </p:blipFill>
        <p:spPr>
          <a:xfrm>
            <a:off x="571472" y="857232"/>
            <a:ext cx="8117954" cy="5357850"/>
          </a:xfrm>
          <a:prstGeom prst="rect">
            <a:avLst/>
          </a:prstGeom>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71472" y="1000108"/>
            <a:ext cx="8072494" cy="4247317"/>
          </a:xfrm>
          <a:prstGeom prst="rect">
            <a:avLst/>
          </a:prstGeom>
          <a:noFill/>
        </p:spPr>
        <p:txBody>
          <a:bodyPr wrap="square" rtlCol="0">
            <a:spAutoFit/>
          </a:bodyPr>
          <a:lstStyle/>
          <a:p>
            <a:r>
              <a:rPr lang="en-US" dirty="0" smtClean="0"/>
              <a:t>The central cells the region of interest .</a:t>
            </a:r>
          </a:p>
          <a:p>
            <a:endParaRPr lang="en-US" dirty="0" smtClean="0"/>
          </a:p>
          <a:p>
            <a:r>
              <a:rPr lang="en-US" dirty="0" smtClean="0"/>
              <a:t>There can only be  4 directions for any pixel that is :</a:t>
            </a:r>
          </a:p>
          <a:p>
            <a:endParaRPr lang="en-US" dirty="0" smtClean="0"/>
          </a:p>
          <a:p>
            <a:pPr>
              <a:buFontTx/>
              <a:buChar char="-"/>
            </a:pPr>
            <a:r>
              <a:rPr lang="en-US" dirty="0" smtClean="0"/>
              <a:t>O Degree</a:t>
            </a:r>
          </a:p>
          <a:p>
            <a:pPr>
              <a:buFontTx/>
              <a:buChar char="-"/>
            </a:pPr>
            <a:r>
              <a:rPr lang="en-US" dirty="0" smtClean="0"/>
              <a:t>45 Degree </a:t>
            </a:r>
          </a:p>
          <a:p>
            <a:pPr>
              <a:buFontTx/>
              <a:buChar char="-"/>
            </a:pPr>
            <a:r>
              <a:rPr lang="en-US" dirty="0" smtClean="0"/>
              <a:t>90 Degree </a:t>
            </a:r>
          </a:p>
          <a:p>
            <a:pPr>
              <a:buFontTx/>
              <a:buChar char="-"/>
            </a:pPr>
            <a:r>
              <a:rPr lang="en-US" dirty="0" smtClean="0"/>
              <a:t>135 Degree </a:t>
            </a:r>
          </a:p>
          <a:p>
            <a:pPr>
              <a:buFontTx/>
              <a:buChar char="-"/>
            </a:pPr>
            <a:endParaRPr lang="en-US" dirty="0" smtClean="0"/>
          </a:p>
          <a:p>
            <a:pPr>
              <a:buFont typeface="Arial" pitchFamily="34" charset="0"/>
              <a:buChar char="•"/>
            </a:pPr>
            <a:r>
              <a:rPr lang="en-US" dirty="0" smtClean="0"/>
              <a:t>Hence it forces us to a direction where the edges has to be definitely oriented to one of these four directions .</a:t>
            </a:r>
          </a:p>
          <a:p>
            <a:pPr>
              <a:buFont typeface="Arial" pitchFamily="34" charset="0"/>
              <a:buChar char="•"/>
            </a:pPr>
            <a:r>
              <a:rPr lang="en-US" dirty="0" smtClean="0"/>
              <a:t>If the orientation angle is observed to be 5 degree then it will be taken as O degree . Similarly , if it is 43 degrees , it shall 45 degrees.</a:t>
            </a:r>
          </a:p>
          <a:p>
            <a:pPr>
              <a:buFont typeface="Arial" pitchFamily="34" charset="0"/>
              <a:buChar char="•"/>
            </a:pPr>
            <a:r>
              <a:rPr lang="en-US" dirty="0" smtClean="0"/>
              <a:t>For ease of understanding we have drawn a semicircle with color shading. It is representing 180 degrees.</a:t>
            </a:r>
            <a:endParaRPr lang="en-US" dirty="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502).png"/>
          <p:cNvPicPr>
            <a:picLocks noChangeAspect="1"/>
          </p:cNvPicPr>
          <p:nvPr/>
        </p:nvPicPr>
        <p:blipFill>
          <a:blip r:embed="rId2"/>
          <a:stretch>
            <a:fillRect/>
          </a:stretch>
        </p:blipFill>
        <p:spPr>
          <a:xfrm>
            <a:off x="428596" y="1785926"/>
            <a:ext cx="4357718" cy="2500775"/>
          </a:xfrm>
          <a:prstGeom prst="rect">
            <a:avLst/>
          </a:prstGeom>
        </p:spPr>
      </p:pic>
      <p:pic>
        <p:nvPicPr>
          <p:cNvPr id="3" name="Picture 2" descr="Screenshot (504).png"/>
          <p:cNvPicPr>
            <a:picLocks noChangeAspect="1"/>
          </p:cNvPicPr>
          <p:nvPr/>
        </p:nvPicPr>
        <p:blipFill>
          <a:blip r:embed="rId3"/>
          <a:stretch>
            <a:fillRect/>
          </a:stretch>
        </p:blipFill>
        <p:spPr>
          <a:xfrm>
            <a:off x="4929190" y="785794"/>
            <a:ext cx="3829503" cy="5357850"/>
          </a:xfrm>
          <a:prstGeom prst="rect">
            <a:avLst/>
          </a:prstGeom>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00034" y="571480"/>
            <a:ext cx="8215370" cy="646331"/>
          </a:xfrm>
          <a:prstGeom prst="rect">
            <a:avLst/>
          </a:prstGeom>
          <a:noFill/>
        </p:spPr>
        <p:txBody>
          <a:bodyPr wrap="square" rtlCol="0">
            <a:spAutoFit/>
          </a:bodyPr>
          <a:lstStyle/>
          <a:p>
            <a:r>
              <a:rPr lang="en-US" dirty="0" smtClean="0"/>
              <a:t>After this process , direction of the edges is mapped to any  of the 4 directions mentioned above , The input image shall now look like this.</a:t>
            </a:r>
            <a:endParaRPr lang="en-US" dirty="0"/>
          </a:p>
        </p:txBody>
      </p:sp>
      <p:pic>
        <p:nvPicPr>
          <p:cNvPr id="3" name="Picture 2" descr="Screenshot (506).png"/>
          <p:cNvPicPr>
            <a:picLocks noChangeAspect="1"/>
          </p:cNvPicPr>
          <p:nvPr/>
        </p:nvPicPr>
        <p:blipFill>
          <a:blip r:embed="rId2"/>
          <a:stretch>
            <a:fillRect/>
          </a:stretch>
        </p:blipFill>
        <p:spPr>
          <a:xfrm>
            <a:off x="1928794" y="1571612"/>
            <a:ext cx="5615412" cy="4259968"/>
          </a:xfrm>
          <a:prstGeom prst="rect">
            <a:avLst/>
          </a:prstGeom>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42910" y="500042"/>
            <a:ext cx="7929618" cy="1754326"/>
          </a:xfrm>
          <a:prstGeom prst="rect">
            <a:avLst/>
          </a:prstGeom>
          <a:noFill/>
        </p:spPr>
        <p:txBody>
          <a:bodyPr wrap="square" rtlCol="0">
            <a:spAutoFit/>
          </a:bodyPr>
          <a:lstStyle/>
          <a:p>
            <a:endParaRPr lang="en-US" dirty="0" smtClean="0"/>
          </a:p>
          <a:p>
            <a:r>
              <a:rPr lang="en-US" dirty="0" smtClean="0"/>
              <a:t>The last step is to apply the non-maximum suppression , as we have found all the edge directions.</a:t>
            </a:r>
          </a:p>
          <a:p>
            <a:r>
              <a:rPr lang="en-US" dirty="0" smtClean="0"/>
              <a:t>Non-maximum suppression is the process where the pixel value with zero value is suppressed, and will not be considered as an edge. This will enable the system to generate a thin line in the output image.</a:t>
            </a:r>
            <a:endParaRPr lang="en-US" dirty="0"/>
          </a:p>
        </p:txBody>
      </p:sp>
      <p:pic>
        <p:nvPicPr>
          <p:cNvPr id="3" name="Picture 2" descr="Screenshot (508).png"/>
          <p:cNvPicPr>
            <a:picLocks noChangeAspect="1"/>
          </p:cNvPicPr>
          <p:nvPr/>
        </p:nvPicPr>
        <p:blipFill>
          <a:blip r:embed="rId2"/>
          <a:stretch>
            <a:fillRect/>
          </a:stretch>
        </p:blipFill>
        <p:spPr>
          <a:xfrm>
            <a:off x="2000232" y="2571744"/>
            <a:ext cx="5287113" cy="306747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57158" y="2143116"/>
            <a:ext cx="8479552" cy="3395682"/>
          </a:xfrm>
        </p:spPr>
        <p:txBody>
          <a:bodyPr>
            <a:normAutofit/>
          </a:bodyPr>
          <a:lstStyle/>
          <a:p>
            <a:pPr algn="l">
              <a:buClr>
                <a:schemeClr val="bg1"/>
              </a:buClr>
              <a:buFont typeface="Arial" pitchFamily="34" charset="0"/>
              <a:buChar char="•"/>
            </a:pPr>
            <a:r>
              <a:rPr lang="en-US" dirty="0" smtClean="0"/>
              <a:t>Why do we use an Edge Detector?</a:t>
            </a:r>
          </a:p>
          <a:p>
            <a:pPr algn="l"/>
            <a:endParaRPr lang="en-US" sz="1800" dirty="0" smtClean="0"/>
          </a:p>
          <a:p>
            <a:pPr algn="l"/>
            <a:r>
              <a:rPr lang="en-US" sz="1800" dirty="0" smtClean="0"/>
              <a:t>&gt;We use Edge Detector just to know the out lines of a certain image.</a:t>
            </a:r>
            <a:endParaRPr lang="en-US" sz="1800" dirty="0"/>
          </a:p>
        </p:txBody>
      </p:sp>
      <p:sp>
        <p:nvSpPr>
          <p:cNvPr id="2" name="Title 1"/>
          <p:cNvSpPr>
            <a:spLocks noGrp="1"/>
          </p:cNvSpPr>
          <p:nvPr>
            <p:ph type="ctrTitle"/>
          </p:nvPr>
        </p:nvSpPr>
        <p:spPr>
          <a:xfrm>
            <a:off x="428596" y="-428652"/>
            <a:ext cx="8229600" cy="2209800"/>
          </a:xfrm>
        </p:spPr>
        <p:txBody>
          <a:bodyPr/>
          <a:lstStyle/>
          <a:p>
            <a:pPr algn="ctr"/>
            <a:r>
              <a:rPr lang="en-US" dirty="0" smtClean="0">
                <a:latin typeface="Algerian" pitchFamily="82" charset="0"/>
              </a:rPr>
              <a:t>Edge Detector</a:t>
            </a:r>
            <a:endParaRPr lang="en-US" dirty="0">
              <a:latin typeface="Algerian" pitchFamily="82" charset="0"/>
            </a:endParaRPr>
          </a:p>
        </p:txBody>
      </p:sp>
      <p:sp>
        <p:nvSpPr>
          <p:cNvPr id="5" name="TextBox 4"/>
          <p:cNvSpPr txBox="1"/>
          <p:nvPr/>
        </p:nvSpPr>
        <p:spPr>
          <a:xfrm>
            <a:off x="500034" y="3857628"/>
            <a:ext cx="2786082" cy="369332"/>
          </a:xfrm>
          <a:prstGeom prst="rect">
            <a:avLst/>
          </a:prstGeom>
          <a:noFill/>
        </p:spPr>
        <p:txBody>
          <a:bodyPr wrap="square" rtlCol="0">
            <a:spAutoFit/>
          </a:bodyPr>
          <a:lstStyle/>
          <a:p>
            <a:r>
              <a:rPr lang="en-US" dirty="0" smtClean="0"/>
              <a:t>            Input Image:</a:t>
            </a:r>
            <a:endParaRPr lang="en-US" dirty="0"/>
          </a:p>
        </p:txBody>
      </p:sp>
      <p:pic>
        <p:nvPicPr>
          <p:cNvPr id="6" name="Picture 5" descr="taj-rgb-noise.jpg"/>
          <p:cNvPicPr>
            <a:picLocks noChangeAspect="1"/>
          </p:cNvPicPr>
          <p:nvPr/>
        </p:nvPicPr>
        <p:blipFill>
          <a:blip r:embed="rId3"/>
          <a:stretch>
            <a:fillRect/>
          </a:stretch>
        </p:blipFill>
        <p:spPr>
          <a:xfrm>
            <a:off x="952488" y="4357694"/>
            <a:ext cx="1905000" cy="1905000"/>
          </a:xfrm>
          <a:prstGeom prst="rect">
            <a:avLst/>
          </a:prstGeom>
        </p:spPr>
      </p:pic>
      <p:pic>
        <p:nvPicPr>
          <p:cNvPr id="10" name="Picture 9" descr="EdgeDetection_CartoonEffectOff (3).jpg"/>
          <p:cNvPicPr>
            <a:picLocks noChangeAspect="1"/>
          </p:cNvPicPr>
          <p:nvPr/>
        </p:nvPicPr>
        <p:blipFill>
          <a:blip r:embed="rId4"/>
          <a:stretch>
            <a:fillRect/>
          </a:stretch>
        </p:blipFill>
        <p:spPr>
          <a:xfrm>
            <a:off x="5000628" y="4214818"/>
            <a:ext cx="2357454" cy="2125573"/>
          </a:xfrm>
          <a:prstGeom prst="rect">
            <a:avLst/>
          </a:prstGeom>
        </p:spPr>
      </p:pic>
      <p:sp>
        <p:nvSpPr>
          <p:cNvPr id="11" name="TextBox 10"/>
          <p:cNvSpPr txBox="1"/>
          <p:nvPr/>
        </p:nvSpPr>
        <p:spPr>
          <a:xfrm>
            <a:off x="4357686" y="3786190"/>
            <a:ext cx="3071834" cy="369332"/>
          </a:xfrm>
          <a:prstGeom prst="rect">
            <a:avLst/>
          </a:prstGeom>
          <a:noFill/>
        </p:spPr>
        <p:txBody>
          <a:bodyPr wrap="square" rtlCol="0">
            <a:spAutoFit/>
          </a:bodyPr>
          <a:lstStyle/>
          <a:p>
            <a:r>
              <a:rPr lang="en-US" dirty="0" smtClean="0"/>
              <a:t>              Output Image:</a:t>
            </a:r>
            <a:endParaRPr lang="en-US" dirty="0"/>
          </a:p>
        </p:txBody>
      </p:sp>
    </p:spTree>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6"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511).png"/>
          <p:cNvPicPr>
            <a:picLocks noChangeAspect="1"/>
          </p:cNvPicPr>
          <p:nvPr/>
        </p:nvPicPr>
        <p:blipFill>
          <a:blip r:embed="rId2"/>
          <a:stretch>
            <a:fillRect/>
          </a:stretch>
        </p:blipFill>
        <p:spPr>
          <a:xfrm>
            <a:off x="428596" y="1500174"/>
            <a:ext cx="8286808" cy="4572032"/>
          </a:xfrm>
          <a:prstGeom prst="rect">
            <a:avLst/>
          </a:prstGeom>
        </p:spPr>
      </p:pic>
      <p:sp>
        <p:nvSpPr>
          <p:cNvPr id="4" name="TextBox 3"/>
          <p:cNvSpPr txBox="1"/>
          <p:nvPr/>
        </p:nvSpPr>
        <p:spPr>
          <a:xfrm>
            <a:off x="500034" y="714356"/>
            <a:ext cx="8143932" cy="461665"/>
          </a:xfrm>
          <a:prstGeom prst="rect">
            <a:avLst/>
          </a:prstGeom>
          <a:noFill/>
        </p:spPr>
        <p:txBody>
          <a:bodyPr wrap="square" rtlCol="0">
            <a:spAutoFit/>
          </a:bodyPr>
          <a:lstStyle/>
          <a:p>
            <a:r>
              <a:rPr lang="en-US" sz="2400" b="1" dirty="0" smtClean="0"/>
              <a:t>Step V</a:t>
            </a:r>
            <a:r>
              <a:rPr lang="en-US" dirty="0" smtClean="0"/>
              <a:t>: </a:t>
            </a:r>
            <a:r>
              <a:rPr lang="en-US" sz="2000" i="1" dirty="0" err="1" smtClean="0"/>
              <a:t>Thresholding</a:t>
            </a:r>
            <a:endParaRPr lang="en-US" sz="2000" i="1" dirty="0"/>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00034" y="428604"/>
            <a:ext cx="6000792" cy="461665"/>
          </a:xfrm>
          <a:prstGeom prst="rect">
            <a:avLst/>
          </a:prstGeom>
          <a:noFill/>
        </p:spPr>
        <p:txBody>
          <a:bodyPr wrap="square" rtlCol="0">
            <a:spAutoFit/>
          </a:bodyPr>
          <a:lstStyle/>
          <a:p>
            <a:r>
              <a:rPr lang="en-US" sz="2400" b="1" dirty="0" smtClean="0"/>
              <a:t>Step VI</a:t>
            </a:r>
            <a:r>
              <a:rPr lang="en-US" dirty="0" smtClean="0"/>
              <a:t>: </a:t>
            </a:r>
            <a:r>
              <a:rPr lang="en-US" sz="2000" i="1" dirty="0" smtClean="0"/>
              <a:t>Edge Tracking</a:t>
            </a:r>
            <a:endParaRPr lang="en-US" sz="2000" i="1" dirty="0"/>
          </a:p>
        </p:txBody>
      </p:sp>
      <p:sp>
        <p:nvSpPr>
          <p:cNvPr id="3" name="TextBox 2"/>
          <p:cNvSpPr txBox="1"/>
          <p:nvPr/>
        </p:nvSpPr>
        <p:spPr>
          <a:xfrm>
            <a:off x="571472" y="928670"/>
            <a:ext cx="8143932" cy="1754326"/>
          </a:xfrm>
          <a:prstGeom prst="rect">
            <a:avLst/>
          </a:prstGeom>
          <a:noFill/>
        </p:spPr>
        <p:txBody>
          <a:bodyPr wrap="square" rtlCol="0">
            <a:spAutoFit/>
          </a:bodyPr>
          <a:lstStyle/>
          <a:p>
            <a:pPr>
              <a:buFont typeface="Arial" pitchFamily="34" charset="0"/>
              <a:buChar char="•"/>
            </a:pPr>
            <a:r>
              <a:rPr lang="en-US" dirty="0" smtClean="0"/>
              <a:t>As discussed in the previous step , now it is important for us to understand     which of the weaker edges are actually edges.</a:t>
            </a:r>
          </a:p>
          <a:p>
            <a:endParaRPr lang="en-US" dirty="0" smtClean="0"/>
          </a:p>
          <a:p>
            <a:pPr>
              <a:buFont typeface="Arial" pitchFamily="34" charset="0"/>
              <a:buChar char="•"/>
            </a:pPr>
            <a:r>
              <a:rPr lang="en-US" dirty="0" smtClean="0"/>
              <a:t>A simple edge has to be followed , we can call the weak edges as strong edges if they are attached with the strong edges and retain them .And weak edges that are not connected with the strong edges are to be removed.</a:t>
            </a:r>
            <a:endParaRPr lang="en-US" dirty="0"/>
          </a:p>
        </p:txBody>
      </p:sp>
      <p:sp>
        <p:nvSpPr>
          <p:cNvPr id="4" name="TextBox 3"/>
          <p:cNvSpPr txBox="1"/>
          <p:nvPr/>
        </p:nvSpPr>
        <p:spPr>
          <a:xfrm>
            <a:off x="571472" y="2786058"/>
            <a:ext cx="8072494" cy="461665"/>
          </a:xfrm>
          <a:prstGeom prst="rect">
            <a:avLst/>
          </a:prstGeom>
          <a:noFill/>
        </p:spPr>
        <p:txBody>
          <a:bodyPr wrap="square" rtlCol="0">
            <a:spAutoFit/>
          </a:bodyPr>
          <a:lstStyle/>
          <a:p>
            <a:r>
              <a:rPr lang="en-US" sz="2400" b="1" dirty="0" smtClean="0"/>
              <a:t>Step VII</a:t>
            </a:r>
            <a:r>
              <a:rPr lang="en-US" dirty="0" smtClean="0"/>
              <a:t>: </a:t>
            </a:r>
            <a:r>
              <a:rPr lang="en-US" sz="2000" dirty="0" smtClean="0"/>
              <a:t>Final Cleansing </a:t>
            </a:r>
            <a:endParaRPr lang="en-US" sz="2000" dirty="0"/>
          </a:p>
        </p:txBody>
      </p:sp>
      <p:sp>
        <p:nvSpPr>
          <p:cNvPr id="5" name="TextBox 4"/>
          <p:cNvSpPr txBox="1"/>
          <p:nvPr/>
        </p:nvSpPr>
        <p:spPr>
          <a:xfrm>
            <a:off x="571472" y="3429000"/>
            <a:ext cx="8143932" cy="646331"/>
          </a:xfrm>
          <a:prstGeom prst="rect">
            <a:avLst/>
          </a:prstGeom>
          <a:noFill/>
        </p:spPr>
        <p:txBody>
          <a:bodyPr wrap="square" rtlCol="0">
            <a:spAutoFit/>
          </a:bodyPr>
          <a:lstStyle/>
          <a:p>
            <a:r>
              <a:rPr lang="en-US" dirty="0" smtClean="0"/>
              <a:t>This is the final process in the process the final weak edges are to be removed. And this finally leaves us with this image. </a:t>
            </a:r>
            <a:endParaRPr lang="en-US" dirty="0"/>
          </a:p>
        </p:txBody>
      </p:sp>
      <p:pic>
        <p:nvPicPr>
          <p:cNvPr id="6" name="Picture 5" descr="Screenshot (512).png"/>
          <p:cNvPicPr>
            <a:picLocks noChangeAspect="1"/>
          </p:cNvPicPr>
          <p:nvPr/>
        </p:nvPicPr>
        <p:blipFill>
          <a:blip r:embed="rId2"/>
          <a:stretch>
            <a:fillRect/>
          </a:stretch>
        </p:blipFill>
        <p:spPr>
          <a:xfrm>
            <a:off x="2357422" y="4071942"/>
            <a:ext cx="3929090" cy="253826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71472" y="500042"/>
            <a:ext cx="8143932" cy="461665"/>
          </a:xfrm>
          <a:prstGeom prst="rect">
            <a:avLst/>
          </a:prstGeom>
          <a:noFill/>
        </p:spPr>
        <p:txBody>
          <a:bodyPr wrap="square" rtlCol="0">
            <a:spAutoFit/>
          </a:bodyPr>
          <a:lstStyle/>
          <a:p>
            <a:r>
              <a:rPr lang="en-US" sz="2400" dirty="0" smtClean="0">
                <a:latin typeface="Algerian" pitchFamily="82" charset="0"/>
              </a:rPr>
              <a:t>Advantages of Canny Edge Detector :</a:t>
            </a:r>
            <a:endParaRPr lang="en-US" sz="2400" dirty="0">
              <a:latin typeface="Algerian" pitchFamily="82" charset="0"/>
            </a:endParaRPr>
          </a:p>
        </p:txBody>
      </p:sp>
      <p:sp>
        <p:nvSpPr>
          <p:cNvPr id="4" name="Rectangle 3"/>
          <p:cNvSpPr/>
          <p:nvPr/>
        </p:nvSpPr>
        <p:spPr>
          <a:xfrm>
            <a:off x="500034" y="1357298"/>
            <a:ext cx="8286808" cy="4401205"/>
          </a:xfrm>
          <a:prstGeom prst="rect">
            <a:avLst/>
          </a:prstGeom>
        </p:spPr>
        <p:txBody>
          <a:bodyPr wrap="square">
            <a:spAutoFit/>
          </a:bodyPr>
          <a:lstStyle/>
          <a:p>
            <a:pPr marL="342900" indent="-342900">
              <a:buAutoNum type="arabicPeriod"/>
            </a:pPr>
            <a:r>
              <a:rPr lang="en-US" sz="2000" b="1" dirty="0" smtClean="0"/>
              <a:t>Less Sensitive to noise:</a:t>
            </a:r>
          </a:p>
          <a:p>
            <a:pPr marL="342900" indent="-342900"/>
            <a:endParaRPr lang="en-US" dirty="0" smtClean="0"/>
          </a:p>
          <a:p>
            <a:pPr marL="342900" indent="-342900"/>
            <a:r>
              <a:rPr lang="en-US" dirty="0" smtClean="0"/>
              <a:t>      </a:t>
            </a:r>
            <a:r>
              <a:rPr lang="en-US" i="1" dirty="0" smtClean="0"/>
              <a:t>As compared to classical operators like Prewitt, Robert and </a:t>
            </a:r>
            <a:r>
              <a:rPr lang="en-US" i="1" dirty="0" err="1" smtClean="0"/>
              <a:t>Sobel</a:t>
            </a:r>
            <a:r>
              <a:rPr lang="en-US" i="1" dirty="0" smtClean="0"/>
              <a:t> canny edge  detector is less sensitive to noise. Its uses Gaussian filter which removes noise at a great extent as compared to above filters. </a:t>
            </a:r>
            <a:r>
              <a:rPr lang="en-US" i="1" dirty="0" err="1" smtClean="0"/>
              <a:t>LoG</a:t>
            </a:r>
            <a:r>
              <a:rPr lang="en-US" i="1" dirty="0" smtClean="0"/>
              <a:t> operator is also highly sensitive to noise as differentiate twice in comparison to canny operator. </a:t>
            </a:r>
          </a:p>
          <a:p>
            <a:pPr marL="342900" indent="-342900"/>
            <a:endParaRPr lang="en-US" i="1" dirty="0" smtClean="0"/>
          </a:p>
          <a:p>
            <a:pPr marL="342900" indent="-342900"/>
            <a:r>
              <a:rPr lang="en-US" dirty="0" smtClean="0"/>
              <a:t>2.   </a:t>
            </a:r>
            <a:r>
              <a:rPr lang="en-US" sz="2000" b="1" dirty="0" smtClean="0"/>
              <a:t>Remove streaking problem: </a:t>
            </a:r>
          </a:p>
          <a:p>
            <a:pPr marL="342900" indent="-342900"/>
            <a:endParaRPr lang="en-US" dirty="0" smtClean="0"/>
          </a:p>
          <a:p>
            <a:pPr marL="342900" indent="-342900"/>
            <a:r>
              <a:rPr lang="en-US" i="1" dirty="0" smtClean="0"/>
              <a:t>      The classical operators’ like Robert uses single </a:t>
            </a:r>
            <a:r>
              <a:rPr lang="en-US" i="1" dirty="0" err="1" smtClean="0"/>
              <a:t>thresholding</a:t>
            </a:r>
            <a:r>
              <a:rPr lang="en-US" i="1" dirty="0" smtClean="0"/>
              <a:t> technique but it results into streaking. Streaking means, if the edge gradient just above and just below the set threshold limit it removes the useful part of connected edge, and leave the disconnected final edge. To overcome from this drawback canny detector uses ‘</a:t>
            </a:r>
            <a:r>
              <a:rPr lang="en-US" sz="2400" b="1" i="1" dirty="0" smtClean="0"/>
              <a:t>hysteresis’ </a:t>
            </a:r>
            <a:r>
              <a:rPr lang="en-US" i="1" dirty="0" smtClean="0"/>
              <a:t>technique which uses two threshold values  ‘t high’ and ‘t </a:t>
            </a:r>
            <a:r>
              <a:rPr lang="en-US" i="1" dirty="0" err="1" smtClean="0"/>
              <a:t>low’as</a:t>
            </a:r>
            <a:r>
              <a:rPr lang="en-US" i="1" dirty="0" smtClean="0"/>
              <a:t> discussed above in canny algorithm.</a:t>
            </a:r>
            <a:endParaRPr lang="en-US" i="1" dirty="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00034" y="1000108"/>
            <a:ext cx="8429684" cy="2646878"/>
          </a:xfrm>
          <a:prstGeom prst="rect">
            <a:avLst/>
          </a:prstGeom>
        </p:spPr>
        <p:txBody>
          <a:bodyPr wrap="square">
            <a:spAutoFit/>
          </a:bodyPr>
          <a:lstStyle/>
          <a:p>
            <a:r>
              <a:rPr lang="en-US" dirty="0" smtClean="0"/>
              <a:t>3. </a:t>
            </a:r>
            <a:r>
              <a:rPr lang="en-US" sz="2000" b="1" dirty="0" smtClean="0"/>
              <a:t>Adaptive in nature:</a:t>
            </a:r>
          </a:p>
          <a:p>
            <a:endParaRPr lang="en-US" sz="2000" b="1" dirty="0" smtClean="0"/>
          </a:p>
          <a:p>
            <a:endParaRPr lang="en-US" dirty="0" smtClean="0"/>
          </a:p>
          <a:p>
            <a:r>
              <a:rPr lang="en-US" dirty="0" smtClean="0"/>
              <a:t> </a:t>
            </a:r>
            <a:r>
              <a:rPr lang="en-US" i="1" dirty="0" smtClean="0"/>
              <a:t>Classical operator have fixed kernels so cannot be adapted to a given image. While the performance of canny algorithm depends on variable or adjustable parameters like sigma which is the standard deviation of Gaussian filter and threshold values </a:t>
            </a:r>
          </a:p>
          <a:p>
            <a:r>
              <a:rPr lang="en-US" i="1" dirty="0" smtClean="0"/>
              <a:t>’t low’, and ’t high’ .Smaller the value of sigma results smaller Gaussian filter in turns results in finer edges. So user can change these parameters and can improve the result of canny algorithm..</a:t>
            </a:r>
            <a:endParaRPr lang="en-US" i="1" dirty="0"/>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00034" y="428604"/>
            <a:ext cx="8286808" cy="707886"/>
          </a:xfrm>
          <a:prstGeom prst="rect">
            <a:avLst/>
          </a:prstGeom>
          <a:noFill/>
        </p:spPr>
        <p:txBody>
          <a:bodyPr wrap="square" rtlCol="0">
            <a:spAutoFit/>
          </a:bodyPr>
          <a:lstStyle/>
          <a:p>
            <a:pPr algn="ctr"/>
            <a:r>
              <a:rPr lang="en-US" sz="4000" dirty="0" smtClean="0">
                <a:latin typeface="Algerian" pitchFamily="82" charset="0"/>
              </a:rPr>
              <a:t>Robert Edge Detector</a:t>
            </a:r>
            <a:endParaRPr lang="en-US" sz="4000" dirty="0">
              <a:latin typeface="Algerian" pitchFamily="82" charset="0"/>
            </a:endParaRPr>
          </a:p>
        </p:txBody>
      </p:sp>
      <p:sp>
        <p:nvSpPr>
          <p:cNvPr id="3" name="TextBox 2"/>
          <p:cNvSpPr txBox="1"/>
          <p:nvPr/>
        </p:nvSpPr>
        <p:spPr>
          <a:xfrm>
            <a:off x="500034" y="1357298"/>
            <a:ext cx="8358246" cy="1477328"/>
          </a:xfrm>
          <a:prstGeom prst="rect">
            <a:avLst/>
          </a:prstGeom>
          <a:noFill/>
        </p:spPr>
        <p:txBody>
          <a:bodyPr wrap="square" rtlCol="0">
            <a:spAutoFit/>
          </a:bodyPr>
          <a:lstStyle/>
          <a:p>
            <a:r>
              <a:rPr lang="en-US" dirty="0" smtClean="0"/>
              <a:t>It is gradient based operator. It firstly computes the sum of the squares of the difference between diagonally adjacent pixels through discrete differentiation and then calculate approximate gradient of the image. The input image is convolved with the default kernels of operator and gradient magnitude and directions are computed. It uses following 2 x2 two kernels</a:t>
            </a:r>
            <a:endParaRPr lang="en-US" dirty="0"/>
          </a:p>
        </p:txBody>
      </p:sp>
      <p:pic>
        <p:nvPicPr>
          <p:cNvPr id="4" name="Picture 3" descr="Screenshot (512).png"/>
          <p:cNvPicPr>
            <a:picLocks noChangeAspect="1"/>
          </p:cNvPicPr>
          <p:nvPr/>
        </p:nvPicPr>
        <p:blipFill>
          <a:blip r:embed="rId2"/>
          <a:stretch>
            <a:fillRect/>
          </a:stretch>
        </p:blipFill>
        <p:spPr>
          <a:xfrm>
            <a:off x="1785918" y="3143248"/>
            <a:ext cx="5500726" cy="1071570"/>
          </a:xfrm>
          <a:prstGeom prst="rect">
            <a:avLst/>
          </a:prstGeom>
        </p:spPr>
      </p:pic>
      <p:sp>
        <p:nvSpPr>
          <p:cNvPr id="5" name="TextBox 4"/>
          <p:cNvSpPr txBox="1"/>
          <p:nvPr/>
        </p:nvSpPr>
        <p:spPr>
          <a:xfrm>
            <a:off x="428596" y="4500570"/>
            <a:ext cx="8215370" cy="1754326"/>
          </a:xfrm>
          <a:prstGeom prst="rect">
            <a:avLst/>
          </a:prstGeom>
          <a:noFill/>
        </p:spPr>
        <p:txBody>
          <a:bodyPr wrap="square" rtlCol="0">
            <a:spAutoFit/>
          </a:bodyPr>
          <a:lstStyle/>
          <a:p>
            <a:r>
              <a:rPr lang="en-US" dirty="0" smtClean="0"/>
              <a:t>The plus factor of this operator is its simplicity. The main disadvantages of this edge detector  are :</a:t>
            </a:r>
          </a:p>
          <a:p>
            <a:pPr>
              <a:buFont typeface="Arial" pitchFamily="34" charset="0"/>
              <a:buChar char="•"/>
            </a:pPr>
            <a:r>
              <a:rPr lang="en-US" b="1" dirty="0" smtClean="0"/>
              <a:t>Even mask</a:t>
            </a:r>
            <a:r>
              <a:rPr lang="en-US" dirty="0" smtClean="0"/>
              <a:t>(</a:t>
            </a:r>
            <a:r>
              <a:rPr lang="en-US" sz="1600" dirty="0" smtClean="0"/>
              <a:t>Good mask always has to be odd in number as by this we will be able to get a centre in which we have main interest</a:t>
            </a:r>
            <a:r>
              <a:rPr lang="en-US" dirty="0" smtClean="0"/>
              <a:t>)</a:t>
            </a:r>
          </a:p>
          <a:p>
            <a:pPr>
              <a:buFont typeface="Arial" pitchFamily="34" charset="0"/>
              <a:buChar char="•"/>
            </a:pPr>
            <a:r>
              <a:rPr lang="en-US" b="1" dirty="0" smtClean="0"/>
              <a:t>Less </a:t>
            </a:r>
            <a:r>
              <a:rPr lang="en-US" b="1" dirty="0" err="1" smtClean="0"/>
              <a:t>Neighbourhood</a:t>
            </a:r>
            <a:r>
              <a:rPr lang="en-US" b="1" dirty="0" smtClean="0"/>
              <a:t>(</a:t>
            </a:r>
            <a:r>
              <a:rPr lang="en-US" sz="1600" dirty="0" smtClean="0"/>
              <a:t>Only one </a:t>
            </a:r>
            <a:r>
              <a:rPr lang="en-US" sz="1600" dirty="0" err="1" smtClean="0"/>
              <a:t>neighbour</a:t>
            </a:r>
            <a:r>
              <a:rPr lang="en-US" sz="1600" dirty="0" smtClean="0"/>
              <a:t> at a time can be seen</a:t>
            </a:r>
            <a:r>
              <a:rPr lang="en-US" b="1" dirty="0" smtClean="0"/>
              <a:t>)</a:t>
            </a:r>
          </a:p>
          <a:p>
            <a:pPr>
              <a:buFont typeface="Arial" pitchFamily="34" charset="0"/>
              <a:buChar char="•"/>
            </a:pPr>
            <a:r>
              <a:rPr lang="en-US" b="1" dirty="0" smtClean="0"/>
              <a:t>Small size(</a:t>
            </a:r>
            <a:r>
              <a:rPr lang="en-US" sz="1600" dirty="0" smtClean="0"/>
              <a:t>2x2 convoluted matrix and hence requires a lot of calculations</a:t>
            </a:r>
            <a:r>
              <a:rPr lang="en-US" b="1" dirty="0" smtClean="0"/>
              <a:t>)</a:t>
            </a:r>
            <a:endParaRPr lang="en-US" b="1" dirty="0"/>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8596" y="-214338"/>
            <a:ext cx="8229600" cy="1219200"/>
          </a:xfrm>
        </p:spPr>
        <p:txBody>
          <a:bodyPr/>
          <a:lstStyle/>
          <a:p>
            <a:pPr algn="ctr"/>
            <a:r>
              <a:rPr b="1" smtClean="0">
                <a:latin typeface="Algerian" pitchFamily="82" charset="0"/>
              </a:rPr>
              <a:t>Sobel Edge Detector </a:t>
            </a:r>
            <a:endParaRPr lang="en-US" b="1" dirty="0">
              <a:latin typeface="Algerian" pitchFamily="82" charset="0"/>
            </a:endParaRPr>
          </a:p>
        </p:txBody>
      </p:sp>
      <p:sp>
        <p:nvSpPr>
          <p:cNvPr id="4" name="TextBox 3"/>
          <p:cNvSpPr txBox="1"/>
          <p:nvPr/>
        </p:nvSpPr>
        <p:spPr>
          <a:xfrm>
            <a:off x="571472" y="1071546"/>
            <a:ext cx="8215370" cy="4154984"/>
          </a:xfrm>
          <a:prstGeom prst="rect">
            <a:avLst/>
          </a:prstGeom>
          <a:noFill/>
        </p:spPr>
        <p:txBody>
          <a:bodyPr wrap="square" rtlCol="0">
            <a:spAutoFit/>
          </a:bodyPr>
          <a:lstStyle/>
          <a:p>
            <a:pPr>
              <a:buFont typeface="Arial" pitchFamily="34" charset="0"/>
              <a:buChar char="•"/>
            </a:pPr>
            <a:r>
              <a:rPr lang="en-US" dirty="0" smtClean="0"/>
              <a:t>The image will be first processed in the x and y direction .</a:t>
            </a:r>
          </a:p>
          <a:p>
            <a:pPr>
              <a:buFont typeface="Arial" pitchFamily="34" charset="0"/>
              <a:buChar char="•"/>
            </a:pPr>
            <a:r>
              <a:rPr lang="en-US" dirty="0" smtClean="0"/>
              <a:t>The image so formed will be the summation of both the edges of x and y axis</a:t>
            </a:r>
          </a:p>
          <a:p>
            <a:pPr>
              <a:buFont typeface="Arial" pitchFamily="34" charset="0"/>
              <a:buChar char="•"/>
            </a:pPr>
            <a:r>
              <a:rPr lang="en-US" dirty="0" smtClean="0"/>
              <a:t>Then the next step is to calculate the gradient of the image intensity of every  </a:t>
            </a:r>
          </a:p>
          <a:p>
            <a:r>
              <a:rPr lang="en-US" dirty="0" smtClean="0"/>
              <a:t>  pixel within the image.</a:t>
            </a:r>
          </a:p>
          <a:p>
            <a:endParaRPr lang="en-US" dirty="0" smtClean="0"/>
          </a:p>
          <a:p>
            <a:r>
              <a:rPr lang="en-US" sz="2800" dirty="0" smtClean="0">
                <a:latin typeface="Berlin Sans FB" pitchFamily="34" charset="0"/>
              </a:rPr>
              <a:t>Note-</a:t>
            </a:r>
          </a:p>
          <a:p>
            <a:endParaRPr lang="en-US" sz="2000" dirty="0" smtClean="0">
              <a:latin typeface="Berlin Sans FB" pitchFamily="34" charset="0"/>
            </a:endParaRPr>
          </a:p>
          <a:p>
            <a:r>
              <a:rPr lang="en-US" dirty="0" smtClean="0"/>
              <a:t>The  kernel values for the </a:t>
            </a:r>
            <a:r>
              <a:rPr lang="en-US" dirty="0" err="1" smtClean="0"/>
              <a:t>sobel</a:t>
            </a:r>
            <a:r>
              <a:rPr lang="en-US" dirty="0" smtClean="0"/>
              <a:t> filter should be fixed and it cannot be altered.</a:t>
            </a:r>
          </a:p>
          <a:p>
            <a:r>
              <a:rPr lang="en-US" dirty="0" smtClean="0"/>
              <a:t>The  Gaussian filter  play a vital role in this process . The fundamental idea behind The Gaussian filter is that the centre should have greater weight(interest) than the rest .</a:t>
            </a:r>
          </a:p>
          <a:p>
            <a:r>
              <a:rPr lang="en-US" dirty="0" smtClean="0"/>
              <a:t>#The general approach for detecting the edges is by considering the first and the second order derivative.</a:t>
            </a:r>
          </a:p>
          <a:p>
            <a:endParaRPr lang="en-US" dirty="0" smtClean="0"/>
          </a:p>
        </p:txBody>
      </p:sp>
      <p:pic>
        <p:nvPicPr>
          <p:cNvPr id="5" name="Picture 4" descr="Screenshot (473).png"/>
          <p:cNvPicPr>
            <a:picLocks noChangeAspect="1"/>
          </p:cNvPicPr>
          <p:nvPr/>
        </p:nvPicPr>
        <p:blipFill>
          <a:blip r:embed="rId2"/>
          <a:stretch>
            <a:fillRect/>
          </a:stretch>
        </p:blipFill>
        <p:spPr>
          <a:xfrm>
            <a:off x="1357290" y="5143512"/>
            <a:ext cx="6715172" cy="125555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471).png"/>
          <p:cNvPicPr>
            <a:picLocks noChangeAspect="1"/>
          </p:cNvPicPr>
          <p:nvPr/>
        </p:nvPicPr>
        <p:blipFill>
          <a:blip r:embed="rId2"/>
          <a:stretch>
            <a:fillRect/>
          </a:stretch>
        </p:blipFill>
        <p:spPr>
          <a:xfrm>
            <a:off x="1714480" y="1071546"/>
            <a:ext cx="5786478" cy="5066544"/>
          </a:xfrm>
          <a:prstGeom prst="rect">
            <a:avLst/>
          </a:prstGeom>
          <a:ln w="228600" cap="sq" cmpd="thickThin">
            <a:solidFill>
              <a:srgbClr val="000000"/>
            </a:solidFill>
            <a:prstDash val="solid"/>
            <a:miter lim="800000"/>
          </a:ln>
          <a:effectLst>
            <a:innerShdw blurRad="76200">
              <a:srgbClr val="000000"/>
            </a:innerShdw>
          </a:effectLst>
        </p:spPr>
      </p:pic>
      <p:pic>
        <p:nvPicPr>
          <p:cNvPr id="6" name="Picture 5" descr="Screenshot (474).png"/>
          <p:cNvPicPr>
            <a:picLocks noChangeAspect="1"/>
          </p:cNvPicPr>
          <p:nvPr/>
        </p:nvPicPr>
        <p:blipFill>
          <a:blip r:embed="rId3"/>
          <a:stretch>
            <a:fillRect/>
          </a:stretch>
        </p:blipFill>
        <p:spPr>
          <a:xfrm>
            <a:off x="5857884" y="4143380"/>
            <a:ext cx="1285884" cy="377748"/>
          </a:xfrm>
          <a:prstGeom prst="rect">
            <a:avLst/>
          </a:prstGeom>
        </p:spPr>
      </p:pic>
      <p:pic>
        <p:nvPicPr>
          <p:cNvPr id="7" name="Picture 6" descr="Screenshot (472).png"/>
          <p:cNvPicPr>
            <a:picLocks noChangeAspect="1"/>
          </p:cNvPicPr>
          <p:nvPr/>
        </p:nvPicPr>
        <p:blipFill>
          <a:blip r:embed="rId4"/>
          <a:stretch>
            <a:fillRect/>
          </a:stretch>
        </p:blipFill>
        <p:spPr>
          <a:xfrm>
            <a:off x="5857884" y="5000636"/>
            <a:ext cx="1357322" cy="371869"/>
          </a:xfrm>
          <a:prstGeom prst="rect">
            <a:avLst/>
          </a:prstGeom>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42910" y="714356"/>
            <a:ext cx="7929618" cy="2585323"/>
          </a:xfrm>
          <a:prstGeom prst="rect">
            <a:avLst/>
          </a:prstGeom>
          <a:noFill/>
        </p:spPr>
        <p:txBody>
          <a:bodyPr wrap="square" rtlCol="0">
            <a:spAutoFit/>
          </a:bodyPr>
          <a:lstStyle/>
          <a:p>
            <a:r>
              <a:rPr lang="en-US" dirty="0" smtClean="0"/>
              <a:t>Now the sequence will be convoluted with the </a:t>
            </a:r>
            <a:r>
              <a:rPr lang="en-US" dirty="0" err="1" smtClean="0"/>
              <a:t>Gx</a:t>
            </a:r>
            <a:r>
              <a:rPr lang="en-US" dirty="0" smtClean="0"/>
              <a:t>(</a:t>
            </a:r>
            <a:r>
              <a:rPr lang="en-US" dirty="0" err="1" smtClean="0"/>
              <a:t>Sobel</a:t>
            </a:r>
            <a:r>
              <a:rPr lang="en-US" dirty="0" smtClean="0"/>
              <a:t> X) and </a:t>
            </a:r>
            <a:r>
              <a:rPr lang="en-US" dirty="0" err="1" smtClean="0"/>
              <a:t>Gy</a:t>
            </a:r>
            <a:r>
              <a:rPr lang="en-US" dirty="0" smtClean="0"/>
              <a:t>(</a:t>
            </a:r>
            <a:r>
              <a:rPr lang="en-US" dirty="0" err="1" smtClean="0"/>
              <a:t>Sobel</a:t>
            </a:r>
            <a:r>
              <a:rPr lang="en-US" dirty="0" smtClean="0"/>
              <a:t> Y)</a:t>
            </a:r>
          </a:p>
          <a:p>
            <a:r>
              <a:rPr lang="en-US" dirty="0" smtClean="0"/>
              <a:t>Over the input image that shall allow us to  calculate the value for one pixel at a time</a:t>
            </a:r>
          </a:p>
          <a:p>
            <a:endParaRPr lang="en-US" dirty="0" smtClean="0"/>
          </a:p>
          <a:p>
            <a:r>
              <a:rPr lang="en-US" dirty="0" smtClean="0"/>
              <a:t>Then the shift happens towards right , the next column shift towards right , similar  process  is followed for the rows , which is from top to bottom , for columns it is from left to right  and for rows it is hovered from top to bottom.</a:t>
            </a:r>
          </a:p>
          <a:p>
            <a:endParaRPr lang="en-US" dirty="0" smtClean="0"/>
          </a:p>
          <a:p>
            <a:r>
              <a:rPr lang="en-US" dirty="0" smtClean="0"/>
              <a:t>Note- Here ‘</a:t>
            </a:r>
            <a:r>
              <a:rPr lang="en-US" dirty="0" err="1" smtClean="0"/>
              <a:t>i</a:t>
            </a:r>
            <a:r>
              <a:rPr lang="en-US" dirty="0" smtClean="0"/>
              <a:t>’ is the centre of attraction.</a:t>
            </a:r>
            <a:endParaRPr lang="en-US" dirty="0"/>
          </a:p>
        </p:txBody>
      </p:sp>
      <p:pic>
        <p:nvPicPr>
          <p:cNvPr id="3" name="Picture 2" descr="Screenshot (476).png"/>
          <p:cNvPicPr>
            <a:picLocks noChangeAspect="1"/>
          </p:cNvPicPr>
          <p:nvPr/>
        </p:nvPicPr>
        <p:blipFill>
          <a:blip r:embed="rId2"/>
          <a:stretch>
            <a:fillRect/>
          </a:stretch>
        </p:blipFill>
        <p:spPr>
          <a:xfrm>
            <a:off x="1714480" y="3357562"/>
            <a:ext cx="5786478" cy="309589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476).png"/>
          <p:cNvPicPr>
            <a:picLocks noChangeAspect="1"/>
          </p:cNvPicPr>
          <p:nvPr/>
        </p:nvPicPr>
        <p:blipFill>
          <a:blip r:embed="rId2"/>
          <a:stretch>
            <a:fillRect/>
          </a:stretch>
        </p:blipFill>
        <p:spPr>
          <a:xfrm>
            <a:off x="1000100" y="357166"/>
            <a:ext cx="7343787" cy="392909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3" name="Picture 2" descr="Screenshot (478).png"/>
          <p:cNvPicPr>
            <a:picLocks noChangeAspect="1"/>
          </p:cNvPicPr>
          <p:nvPr/>
        </p:nvPicPr>
        <p:blipFill>
          <a:blip r:embed="rId3"/>
          <a:stretch>
            <a:fillRect/>
          </a:stretch>
        </p:blipFill>
        <p:spPr>
          <a:xfrm>
            <a:off x="642910" y="4286256"/>
            <a:ext cx="8001024" cy="18368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481).png"/>
          <p:cNvPicPr>
            <a:picLocks noChangeAspect="1"/>
          </p:cNvPicPr>
          <p:nvPr/>
        </p:nvPicPr>
        <p:blipFill>
          <a:blip r:embed="rId2"/>
          <a:stretch>
            <a:fillRect/>
          </a:stretch>
        </p:blipFill>
        <p:spPr>
          <a:xfrm>
            <a:off x="1000100" y="571480"/>
            <a:ext cx="7224436" cy="342902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3" name="Picture 2" descr="Screenshot (472).png"/>
          <p:cNvPicPr>
            <a:picLocks noChangeAspect="1"/>
          </p:cNvPicPr>
          <p:nvPr/>
        </p:nvPicPr>
        <p:blipFill>
          <a:blip r:embed="rId3"/>
          <a:stretch>
            <a:fillRect/>
          </a:stretch>
        </p:blipFill>
        <p:spPr>
          <a:xfrm>
            <a:off x="6929454" y="2357430"/>
            <a:ext cx="1143008" cy="293581"/>
          </a:xfrm>
          <a:prstGeom prst="rect">
            <a:avLst/>
          </a:prstGeom>
        </p:spPr>
      </p:pic>
      <p:pic>
        <p:nvPicPr>
          <p:cNvPr id="4" name="Picture 3" descr="Screenshot (474).png"/>
          <p:cNvPicPr>
            <a:picLocks noChangeAspect="1"/>
          </p:cNvPicPr>
          <p:nvPr/>
        </p:nvPicPr>
        <p:blipFill>
          <a:blip r:embed="rId4"/>
          <a:stretch>
            <a:fillRect/>
          </a:stretch>
        </p:blipFill>
        <p:spPr>
          <a:xfrm>
            <a:off x="6929454" y="1785926"/>
            <a:ext cx="1071570" cy="357190"/>
          </a:xfrm>
          <a:prstGeom prst="rect">
            <a:avLst/>
          </a:prstGeom>
        </p:spPr>
      </p:pic>
      <p:pic>
        <p:nvPicPr>
          <p:cNvPr id="5" name="Picture 4" descr="Screenshot (484).png"/>
          <p:cNvPicPr>
            <a:picLocks noChangeAspect="1"/>
          </p:cNvPicPr>
          <p:nvPr/>
        </p:nvPicPr>
        <p:blipFill>
          <a:blip r:embed="rId5"/>
          <a:stretch>
            <a:fillRect/>
          </a:stretch>
        </p:blipFill>
        <p:spPr>
          <a:xfrm>
            <a:off x="3500430" y="1142984"/>
            <a:ext cx="171474" cy="181000"/>
          </a:xfrm>
          <a:prstGeom prst="rect">
            <a:avLst/>
          </a:prstGeom>
        </p:spPr>
      </p:pic>
      <p:pic>
        <p:nvPicPr>
          <p:cNvPr id="6" name="Picture 5" descr="Screenshot (485).png"/>
          <p:cNvPicPr>
            <a:picLocks noChangeAspect="1"/>
          </p:cNvPicPr>
          <p:nvPr/>
        </p:nvPicPr>
        <p:blipFill>
          <a:blip r:embed="rId6"/>
          <a:stretch>
            <a:fillRect/>
          </a:stretch>
        </p:blipFill>
        <p:spPr>
          <a:xfrm>
            <a:off x="2428860" y="1142984"/>
            <a:ext cx="171474" cy="200053"/>
          </a:xfrm>
          <a:prstGeom prst="rect">
            <a:avLst/>
          </a:prstGeom>
        </p:spPr>
      </p:pic>
      <p:pic>
        <p:nvPicPr>
          <p:cNvPr id="7" name="Picture 6" descr="Screenshot (484).png"/>
          <p:cNvPicPr>
            <a:picLocks noChangeAspect="1"/>
          </p:cNvPicPr>
          <p:nvPr/>
        </p:nvPicPr>
        <p:blipFill>
          <a:blip r:embed="rId5"/>
          <a:stretch>
            <a:fillRect/>
          </a:stretch>
        </p:blipFill>
        <p:spPr>
          <a:xfrm>
            <a:off x="1285852" y="1142984"/>
            <a:ext cx="171474" cy="181000"/>
          </a:xfrm>
          <a:prstGeom prst="rect">
            <a:avLst/>
          </a:prstGeom>
        </p:spPr>
      </p:pic>
      <p:pic>
        <p:nvPicPr>
          <p:cNvPr id="8" name="Picture 7" descr="Screenshot (482).png"/>
          <p:cNvPicPr>
            <a:picLocks noChangeAspect="1"/>
          </p:cNvPicPr>
          <p:nvPr/>
        </p:nvPicPr>
        <p:blipFill>
          <a:blip r:embed="rId7"/>
          <a:stretch>
            <a:fillRect/>
          </a:stretch>
        </p:blipFill>
        <p:spPr>
          <a:xfrm>
            <a:off x="1285852" y="2500306"/>
            <a:ext cx="228632" cy="181000"/>
          </a:xfrm>
          <a:prstGeom prst="rect">
            <a:avLst/>
          </a:prstGeom>
        </p:spPr>
      </p:pic>
      <p:pic>
        <p:nvPicPr>
          <p:cNvPr id="9" name="Picture 8" descr="Screenshot (482).png"/>
          <p:cNvPicPr>
            <a:picLocks noChangeAspect="1"/>
          </p:cNvPicPr>
          <p:nvPr/>
        </p:nvPicPr>
        <p:blipFill>
          <a:blip r:embed="rId7"/>
          <a:stretch>
            <a:fillRect/>
          </a:stretch>
        </p:blipFill>
        <p:spPr>
          <a:xfrm>
            <a:off x="3500430" y="2500306"/>
            <a:ext cx="228632" cy="181000"/>
          </a:xfrm>
          <a:prstGeom prst="rect">
            <a:avLst/>
          </a:prstGeom>
        </p:spPr>
      </p:pic>
      <p:pic>
        <p:nvPicPr>
          <p:cNvPr id="10" name="Picture 9" descr="Screenshot (483).png"/>
          <p:cNvPicPr>
            <a:picLocks noChangeAspect="1"/>
          </p:cNvPicPr>
          <p:nvPr/>
        </p:nvPicPr>
        <p:blipFill>
          <a:blip r:embed="rId8"/>
          <a:stretch>
            <a:fillRect/>
          </a:stretch>
        </p:blipFill>
        <p:spPr>
          <a:xfrm>
            <a:off x="2357422" y="2500306"/>
            <a:ext cx="219106" cy="200053"/>
          </a:xfrm>
          <a:prstGeom prst="rect">
            <a:avLst/>
          </a:prstGeom>
        </p:spPr>
      </p:pic>
      <p:pic>
        <p:nvPicPr>
          <p:cNvPr id="11" name="Picture 10" descr="Screenshot (480).png"/>
          <p:cNvPicPr>
            <a:picLocks noChangeAspect="1"/>
          </p:cNvPicPr>
          <p:nvPr/>
        </p:nvPicPr>
        <p:blipFill>
          <a:blip r:embed="rId9"/>
          <a:stretch>
            <a:fillRect/>
          </a:stretch>
        </p:blipFill>
        <p:spPr>
          <a:xfrm>
            <a:off x="500034" y="4000504"/>
            <a:ext cx="8262049" cy="207170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3" name="Picture 12" descr="Screenshot (477).png"/>
          <p:cNvPicPr>
            <a:picLocks noChangeAspect="1"/>
          </p:cNvPicPr>
          <p:nvPr/>
        </p:nvPicPr>
        <p:blipFill>
          <a:blip r:embed="rId10"/>
          <a:stretch>
            <a:fillRect/>
          </a:stretch>
        </p:blipFill>
        <p:spPr>
          <a:xfrm>
            <a:off x="1071538" y="4500570"/>
            <a:ext cx="190527" cy="190527"/>
          </a:xfrm>
          <a:prstGeom prst="rect">
            <a:avLst/>
          </a:prstGeom>
        </p:spPr>
      </p:pic>
      <p:pic>
        <p:nvPicPr>
          <p:cNvPr id="14" name="Picture 13" descr="Screenshot (477).png"/>
          <p:cNvPicPr>
            <a:picLocks noChangeAspect="1"/>
          </p:cNvPicPr>
          <p:nvPr/>
        </p:nvPicPr>
        <p:blipFill>
          <a:blip r:embed="rId10"/>
          <a:stretch>
            <a:fillRect/>
          </a:stretch>
        </p:blipFill>
        <p:spPr>
          <a:xfrm>
            <a:off x="2643174" y="4500570"/>
            <a:ext cx="142876" cy="142876"/>
          </a:xfrm>
          <a:prstGeom prst="rect">
            <a:avLst/>
          </a:prstGeom>
        </p:spPr>
      </p:pic>
      <p:pic>
        <p:nvPicPr>
          <p:cNvPr id="15" name="Picture 14" descr="Screenshot (479).png"/>
          <p:cNvPicPr>
            <a:picLocks noChangeAspect="1"/>
          </p:cNvPicPr>
          <p:nvPr/>
        </p:nvPicPr>
        <p:blipFill>
          <a:blip r:embed="rId11"/>
          <a:stretch>
            <a:fillRect/>
          </a:stretch>
        </p:blipFill>
        <p:spPr>
          <a:xfrm>
            <a:off x="1857356" y="4500570"/>
            <a:ext cx="190527" cy="200053"/>
          </a:xfrm>
          <a:prstGeom prst="rect">
            <a:avLst/>
          </a:prstGeom>
        </p:spPr>
      </p:pic>
      <p:pic>
        <p:nvPicPr>
          <p:cNvPr id="16" name="Picture 15" descr="Screenshot (486).png"/>
          <p:cNvPicPr>
            <a:picLocks noChangeAspect="1"/>
          </p:cNvPicPr>
          <p:nvPr/>
        </p:nvPicPr>
        <p:blipFill>
          <a:blip r:embed="rId12"/>
          <a:stretch>
            <a:fillRect/>
          </a:stretch>
        </p:blipFill>
        <p:spPr>
          <a:xfrm>
            <a:off x="4929190" y="4500570"/>
            <a:ext cx="190527" cy="190527"/>
          </a:xfrm>
          <a:prstGeom prst="rect">
            <a:avLst/>
          </a:prstGeom>
        </p:spPr>
      </p:pic>
      <p:pic>
        <p:nvPicPr>
          <p:cNvPr id="17" name="Picture 16" descr="Screenshot (475).png"/>
          <p:cNvPicPr>
            <a:picLocks noChangeAspect="1"/>
          </p:cNvPicPr>
          <p:nvPr/>
        </p:nvPicPr>
        <p:blipFill>
          <a:blip r:embed="rId13"/>
          <a:stretch>
            <a:fillRect/>
          </a:stretch>
        </p:blipFill>
        <p:spPr>
          <a:xfrm>
            <a:off x="4429124" y="4500570"/>
            <a:ext cx="172834" cy="214314"/>
          </a:xfrm>
          <a:prstGeom prst="rect">
            <a:avLst/>
          </a:prstGeom>
        </p:spPr>
      </p:pic>
      <p:pic>
        <p:nvPicPr>
          <p:cNvPr id="18" name="Picture 17" descr="Screenshot (475).png"/>
          <p:cNvPicPr>
            <a:picLocks noChangeAspect="1"/>
          </p:cNvPicPr>
          <p:nvPr/>
        </p:nvPicPr>
        <p:blipFill>
          <a:blip r:embed="rId13"/>
          <a:stretch>
            <a:fillRect/>
          </a:stretch>
        </p:blipFill>
        <p:spPr>
          <a:xfrm>
            <a:off x="5500694" y="4500570"/>
            <a:ext cx="172834" cy="214314"/>
          </a:xfrm>
          <a:prstGeom prst="rect">
            <a:avLst/>
          </a:prstGeom>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00034" y="785794"/>
            <a:ext cx="8143932" cy="461665"/>
          </a:xfrm>
          <a:prstGeom prst="rect">
            <a:avLst/>
          </a:prstGeom>
          <a:noFill/>
        </p:spPr>
        <p:txBody>
          <a:bodyPr wrap="square" rtlCol="0">
            <a:spAutoFit/>
          </a:bodyPr>
          <a:lstStyle/>
          <a:p>
            <a:r>
              <a:rPr lang="en-US" sz="2400" dirty="0" smtClean="0"/>
              <a:t>Types of edges </a:t>
            </a:r>
            <a:r>
              <a:rPr lang="en-US" dirty="0" smtClean="0"/>
              <a:t>:</a:t>
            </a:r>
          </a:p>
        </p:txBody>
      </p:sp>
      <p:pic>
        <p:nvPicPr>
          <p:cNvPr id="3" name="Picture 2" descr="Screenshot (519).png"/>
          <p:cNvPicPr>
            <a:picLocks noChangeAspect="1"/>
          </p:cNvPicPr>
          <p:nvPr/>
        </p:nvPicPr>
        <p:blipFill>
          <a:blip r:embed="rId2"/>
          <a:stretch>
            <a:fillRect/>
          </a:stretch>
        </p:blipFill>
        <p:spPr>
          <a:xfrm>
            <a:off x="428596" y="2000240"/>
            <a:ext cx="8358246" cy="2236455"/>
          </a:xfrm>
          <a:prstGeom prst="rect">
            <a:avLst/>
          </a:prstGeom>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42910" y="785794"/>
            <a:ext cx="7858180" cy="1754326"/>
          </a:xfrm>
          <a:prstGeom prst="rect">
            <a:avLst/>
          </a:prstGeom>
          <a:noFill/>
        </p:spPr>
        <p:txBody>
          <a:bodyPr wrap="square" rtlCol="0">
            <a:spAutoFit/>
          </a:bodyPr>
          <a:lstStyle/>
          <a:p>
            <a:endParaRPr lang="en-US" dirty="0" smtClean="0"/>
          </a:p>
          <a:p>
            <a:r>
              <a:rPr lang="en-US" dirty="0" smtClean="0"/>
              <a:t>The previous calculation will help in visualizing the edges of the image , and moreover the gradient of the X axis there were some changes in the cells but in case of the Y axis  the cells are unchanged, So the value of </a:t>
            </a:r>
            <a:r>
              <a:rPr lang="en-US" dirty="0" err="1" smtClean="0"/>
              <a:t>Gy</a:t>
            </a:r>
            <a:r>
              <a:rPr lang="en-US" dirty="0" smtClean="0"/>
              <a:t> = O.</a:t>
            </a:r>
          </a:p>
          <a:p>
            <a:endParaRPr lang="en-US" dirty="0" smtClean="0"/>
          </a:p>
          <a:p>
            <a:r>
              <a:rPr lang="en-US" dirty="0" smtClean="0"/>
              <a:t>The resultant gradient approximation can be calculated with this formula</a:t>
            </a:r>
            <a:endParaRPr lang="en-US" dirty="0"/>
          </a:p>
        </p:txBody>
      </p:sp>
      <p:pic>
        <p:nvPicPr>
          <p:cNvPr id="3" name="Picture 2" descr="Screenshot (481).png"/>
          <p:cNvPicPr>
            <a:picLocks noChangeAspect="1"/>
          </p:cNvPicPr>
          <p:nvPr/>
        </p:nvPicPr>
        <p:blipFill>
          <a:blip r:embed="rId2"/>
          <a:stretch>
            <a:fillRect/>
          </a:stretch>
        </p:blipFill>
        <p:spPr>
          <a:xfrm>
            <a:off x="2928926" y="2714620"/>
            <a:ext cx="2419880" cy="8593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TextBox 3"/>
          <p:cNvSpPr txBox="1"/>
          <p:nvPr/>
        </p:nvSpPr>
        <p:spPr>
          <a:xfrm>
            <a:off x="571472" y="4000504"/>
            <a:ext cx="8143932" cy="1569660"/>
          </a:xfrm>
          <a:prstGeom prst="rect">
            <a:avLst/>
          </a:prstGeom>
          <a:noFill/>
        </p:spPr>
        <p:txBody>
          <a:bodyPr wrap="square" rtlCol="0">
            <a:spAutoFit/>
          </a:bodyPr>
          <a:lstStyle/>
          <a:p>
            <a:r>
              <a:rPr lang="en-US" sz="2400" dirty="0" smtClean="0">
                <a:latin typeface="Algerian" pitchFamily="82" charset="0"/>
              </a:rPr>
              <a:t>Note-</a:t>
            </a:r>
          </a:p>
          <a:p>
            <a:endParaRPr lang="en-US" dirty="0" smtClean="0">
              <a:latin typeface="Algerian" pitchFamily="82" charset="0"/>
            </a:endParaRPr>
          </a:p>
          <a:p>
            <a:r>
              <a:rPr lang="en-US" dirty="0" smtClean="0"/>
              <a:t>Now the value of the gradient will be compared with the threshold value , if the gradient approximation value is greater  than the threshold value then it is called as an Edge , else if the value is lower than the threshold then it is not an Edge.    </a:t>
            </a:r>
            <a:endParaRPr lang="en-US" dirty="0"/>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484).png"/>
          <p:cNvPicPr>
            <a:picLocks noChangeAspect="1"/>
          </p:cNvPicPr>
          <p:nvPr/>
        </p:nvPicPr>
        <p:blipFill>
          <a:blip r:embed="rId2"/>
          <a:stretch>
            <a:fillRect/>
          </a:stretch>
        </p:blipFill>
        <p:spPr>
          <a:xfrm>
            <a:off x="2714612" y="1142984"/>
            <a:ext cx="3429024" cy="5074163"/>
          </a:xfrm>
          <a:prstGeom prst="rect">
            <a:avLst/>
          </a:prstGeom>
          <a:ln w="88900" cap="sq" cmpd="thickThin">
            <a:solidFill>
              <a:srgbClr val="000000"/>
            </a:solidFill>
            <a:prstDash val="solid"/>
            <a:miter lim="800000"/>
          </a:ln>
          <a:effectLst>
            <a:innerShdw blurRad="76200">
              <a:srgbClr val="000000"/>
            </a:innerShdw>
          </a:effectLst>
        </p:spPr>
      </p:pic>
      <p:sp>
        <p:nvSpPr>
          <p:cNvPr id="3" name="TextBox 2"/>
          <p:cNvSpPr txBox="1"/>
          <p:nvPr/>
        </p:nvSpPr>
        <p:spPr>
          <a:xfrm>
            <a:off x="571472" y="500042"/>
            <a:ext cx="3071834" cy="954107"/>
          </a:xfrm>
          <a:prstGeom prst="rect">
            <a:avLst/>
          </a:prstGeom>
          <a:noFill/>
        </p:spPr>
        <p:txBody>
          <a:bodyPr wrap="square" rtlCol="0">
            <a:spAutoFit/>
          </a:bodyPr>
          <a:lstStyle/>
          <a:p>
            <a:r>
              <a:rPr lang="en-US" sz="2800" dirty="0" smtClean="0">
                <a:latin typeface="Algerian" pitchFamily="82" charset="0"/>
              </a:rPr>
              <a:t>Resulting Image-</a:t>
            </a:r>
            <a:endParaRPr lang="en-US" sz="2800" dirty="0">
              <a:latin typeface="Algerian" pitchFamily="82" charset="0"/>
            </a:endParaRP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71472" y="857232"/>
            <a:ext cx="8001056" cy="523220"/>
          </a:xfrm>
          <a:prstGeom prst="rect">
            <a:avLst/>
          </a:prstGeom>
          <a:noFill/>
        </p:spPr>
        <p:txBody>
          <a:bodyPr wrap="square" rtlCol="0">
            <a:spAutoFit/>
          </a:bodyPr>
          <a:lstStyle/>
          <a:p>
            <a:r>
              <a:rPr lang="en-US" sz="2800" dirty="0" smtClean="0">
                <a:latin typeface="Algerian" pitchFamily="82" charset="0"/>
              </a:rPr>
              <a:t>Prewitt Edge Detector </a:t>
            </a:r>
            <a:endParaRPr lang="en-US" sz="2800" dirty="0">
              <a:latin typeface="Algerian" pitchFamily="82" charset="0"/>
            </a:endParaRPr>
          </a:p>
        </p:txBody>
      </p:sp>
      <p:sp>
        <p:nvSpPr>
          <p:cNvPr id="4" name="TextBox 3"/>
          <p:cNvSpPr txBox="1"/>
          <p:nvPr/>
        </p:nvSpPr>
        <p:spPr>
          <a:xfrm>
            <a:off x="500034" y="1714488"/>
            <a:ext cx="8072494" cy="1477328"/>
          </a:xfrm>
          <a:prstGeom prst="rect">
            <a:avLst/>
          </a:prstGeom>
          <a:noFill/>
        </p:spPr>
        <p:txBody>
          <a:bodyPr wrap="square" rtlCol="0">
            <a:spAutoFit/>
          </a:bodyPr>
          <a:lstStyle/>
          <a:p>
            <a:r>
              <a:rPr lang="en-US" dirty="0" smtClean="0"/>
              <a:t>It is the same as the </a:t>
            </a:r>
            <a:r>
              <a:rPr lang="en-US" dirty="0" err="1" smtClean="0"/>
              <a:t>Sobel</a:t>
            </a:r>
            <a:r>
              <a:rPr lang="en-US" dirty="0" smtClean="0"/>
              <a:t> Edge Detector , The main difference between Prewitt and </a:t>
            </a:r>
            <a:r>
              <a:rPr lang="en-US" dirty="0" err="1" smtClean="0"/>
              <a:t>Sobel</a:t>
            </a:r>
            <a:r>
              <a:rPr lang="en-US" dirty="0" smtClean="0"/>
              <a:t> Edge Detector is that the values used in the Prewitt Edge Detector must be symmetric  around the centre. But the </a:t>
            </a:r>
            <a:r>
              <a:rPr lang="en-US" dirty="0" err="1" smtClean="0"/>
              <a:t>Sobel</a:t>
            </a:r>
            <a:r>
              <a:rPr lang="en-US" dirty="0" smtClean="0"/>
              <a:t> operator  gives weight to the point which is lying close to  (</a:t>
            </a:r>
            <a:r>
              <a:rPr lang="en-US" dirty="0" err="1" smtClean="0"/>
              <a:t>x,y</a:t>
            </a:r>
            <a:r>
              <a:rPr lang="en-US" dirty="0" smtClean="0"/>
              <a:t>) [Note point (</a:t>
            </a:r>
            <a:r>
              <a:rPr lang="en-US" dirty="0" err="1" smtClean="0"/>
              <a:t>x,y</a:t>
            </a:r>
            <a:r>
              <a:rPr lang="en-US" dirty="0" smtClean="0"/>
              <a:t>) is a point on the image]</a:t>
            </a:r>
          </a:p>
          <a:p>
            <a:endParaRPr lang="en-US" dirty="0"/>
          </a:p>
        </p:txBody>
      </p:sp>
      <p:pic>
        <p:nvPicPr>
          <p:cNvPr id="5" name="Picture 4" descr="Screenshot (485).png"/>
          <p:cNvPicPr>
            <a:picLocks noChangeAspect="1"/>
          </p:cNvPicPr>
          <p:nvPr/>
        </p:nvPicPr>
        <p:blipFill>
          <a:blip r:embed="rId2"/>
          <a:stretch>
            <a:fillRect/>
          </a:stretch>
        </p:blipFill>
        <p:spPr>
          <a:xfrm>
            <a:off x="1857356" y="3214686"/>
            <a:ext cx="5496693" cy="271500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487).png"/>
          <p:cNvPicPr>
            <a:picLocks noChangeAspect="1"/>
          </p:cNvPicPr>
          <p:nvPr/>
        </p:nvPicPr>
        <p:blipFill>
          <a:blip r:embed="rId2"/>
          <a:stretch>
            <a:fillRect/>
          </a:stretch>
        </p:blipFill>
        <p:spPr>
          <a:xfrm>
            <a:off x="500034" y="1142984"/>
            <a:ext cx="8249949" cy="4572032"/>
          </a:xfrm>
          <a:prstGeom prst="rect">
            <a:avLst/>
          </a:prstGeom>
          <a:ln w="228600" cap="sq" cmpd="thickThin">
            <a:solidFill>
              <a:srgbClr val="000000"/>
            </a:solidFill>
            <a:prstDash val="solid"/>
            <a:miter lim="800000"/>
          </a:ln>
          <a:effectLst>
            <a:innerShdw blurRad="76200">
              <a:srgbClr val="000000"/>
            </a:innerShdw>
          </a:effectLst>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71472" y="500042"/>
            <a:ext cx="8143932" cy="400110"/>
          </a:xfrm>
          <a:prstGeom prst="rect">
            <a:avLst/>
          </a:prstGeom>
          <a:noFill/>
        </p:spPr>
        <p:txBody>
          <a:bodyPr wrap="square" rtlCol="0">
            <a:spAutoFit/>
          </a:bodyPr>
          <a:lstStyle/>
          <a:p>
            <a:pPr algn="ctr"/>
            <a:r>
              <a:rPr lang="en-US" sz="2000" dirty="0" smtClean="0">
                <a:latin typeface="Algerian" pitchFamily="82" charset="0"/>
              </a:rPr>
              <a:t>Second Order Edge Detector </a:t>
            </a:r>
            <a:endParaRPr lang="en-US" sz="2000" dirty="0">
              <a:latin typeface="Algerian" pitchFamily="82" charset="0"/>
            </a:endParaRPr>
          </a:p>
        </p:txBody>
      </p:sp>
      <p:sp>
        <p:nvSpPr>
          <p:cNvPr id="3" name="TextBox 2"/>
          <p:cNvSpPr txBox="1"/>
          <p:nvPr/>
        </p:nvSpPr>
        <p:spPr>
          <a:xfrm>
            <a:off x="500034" y="1071546"/>
            <a:ext cx="8429684" cy="1200329"/>
          </a:xfrm>
          <a:prstGeom prst="rect">
            <a:avLst/>
          </a:prstGeom>
          <a:noFill/>
        </p:spPr>
        <p:txBody>
          <a:bodyPr wrap="square" rtlCol="0">
            <a:spAutoFit/>
          </a:bodyPr>
          <a:lstStyle/>
          <a:p>
            <a:r>
              <a:rPr lang="en-US" dirty="0" smtClean="0"/>
              <a:t>It is based on second order derivative, in particular, the Laplacian ∇2.In this operator  a pixel is marked as an edge at a position where second derivative of an image becomes zero. The laplacian operator ∇2 for a 2D image I (</a:t>
            </a:r>
            <a:r>
              <a:rPr lang="en-US" dirty="0" err="1" smtClean="0"/>
              <a:t>i</a:t>
            </a:r>
            <a:r>
              <a:rPr lang="en-US" dirty="0" smtClean="0"/>
              <a:t>, j) is defined by following formula</a:t>
            </a:r>
            <a:endParaRPr lang="en-US" dirty="0"/>
          </a:p>
        </p:txBody>
      </p:sp>
      <p:pic>
        <p:nvPicPr>
          <p:cNvPr id="4" name="Picture 3" descr="Screenshot (517).png"/>
          <p:cNvPicPr>
            <a:picLocks noChangeAspect="1"/>
          </p:cNvPicPr>
          <p:nvPr/>
        </p:nvPicPr>
        <p:blipFill>
          <a:blip r:embed="rId2"/>
          <a:stretch>
            <a:fillRect/>
          </a:stretch>
        </p:blipFill>
        <p:spPr>
          <a:xfrm>
            <a:off x="2500298" y="2071678"/>
            <a:ext cx="3762730" cy="832142"/>
          </a:xfrm>
          <a:prstGeom prst="rect">
            <a:avLst/>
          </a:prstGeom>
        </p:spPr>
      </p:pic>
      <p:sp>
        <p:nvSpPr>
          <p:cNvPr id="5" name="TextBox 4"/>
          <p:cNvSpPr txBox="1"/>
          <p:nvPr/>
        </p:nvSpPr>
        <p:spPr>
          <a:xfrm>
            <a:off x="571472" y="3143248"/>
            <a:ext cx="7929618" cy="954107"/>
          </a:xfrm>
          <a:prstGeom prst="rect">
            <a:avLst/>
          </a:prstGeom>
          <a:noFill/>
        </p:spPr>
        <p:txBody>
          <a:bodyPr wrap="square" rtlCol="0">
            <a:spAutoFit/>
          </a:bodyPr>
          <a:lstStyle/>
          <a:p>
            <a:pPr algn="ctr"/>
            <a:r>
              <a:rPr lang="en-US" sz="2800" dirty="0" smtClean="0">
                <a:latin typeface="Algerian" pitchFamily="82" charset="0"/>
              </a:rPr>
              <a:t>Laplacian  of Gaussian or Marr HildrEth Operator </a:t>
            </a:r>
            <a:endParaRPr lang="en-US" sz="2800" dirty="0">
              <a:latin typeface="Algerian" pitchFamily="82" charset="0"/>
            </a:endParaRPr>
          </a:p>
        </p:txBody>
      </p:sp>
      <p:sp>
        <p:nvSpPr>
          <p:cNvPr id="7" name="Rectangle 6"/>
          <p:cNvSpPr/>
          <p:nvPr/>
        </p:nvSpPr>
        <p:spPr>
          <a:xfrm>
            <a:off x="571472" y="4272677"/>
            <a:ext cx="8143932" cy="1477328"/>
          </a:xfrm>
          <a:prstGeom prst="rect">
            <a:avLst/>
          </a:prstGeom>
        </p:spPr>
        <p:txBody>
          <a:bodyPr wrap="square">
            <a:spAutoFit/>
          </a:bodyPr>
          <a:lstStyle/>
          <a:p>
            <a:r>
              <a:rPr lang="en-US" dirty="0" smtClean="0"/>
              <a:t>The Marr-</a:t>
            </a:r>
            <a:r>
              <a:rPr lang="en-US" dirty="0" err="1" smtClean="0"/>
              <a:t>Hildreth</a:t>
            </a:r>
            <a:r>
              <a:rPr lang="en-US" dirty="0" smtClean="0"/>
              <a:t> edge detector was a very popular edge operator before Canny proposed his algorithm. It is a gradient based operator which uses the Laplacian to take the second derivative of an image. It works on zero crossing method. It uses both Gaussian and laplacian operator so that Gaussian operator reduces the noise and laplacian operator detects the sharp edges. </a:t>
            </a:r>
            <a:endParaRPr lang="en-US" dirty="0"/>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530).png"/>
          <p:cNvPicPr>
            <a:picLocks noChangeAspect="1"/>
          </p:cNvPicPr>
          <p:nvPr/>
        </p:nvPicPr>
        <p:blipFill>
          <a:blip r:embed="rId2"/>
          <a:stretch>
            <a:fillRect/>
          </a:stretch>
        </p:blipFill>
        <p:spPr>
          <a:xfrm>
            <a:off x="1785918" y="714356"/>
            <a:ext cx="5258241" cy="5826032"/>
          </a:xfrm>
          <a:prstGeom prst="rect">
            <a:avLst/>
          </a:prstGeom>
        </p:spPr>
      </p:pic>
      <p:sp>
        <p:nvSpPr>
          <p:cNvPr id="3" name="TextBox 2"/>
          <p:cNvSpPr txBox="1"/>
          <p:nvPr/>
        </p:nvSpPr>
        <p:spPr>
          <a:xfrm>
            <a:off x="500034" y="285728"/>
            <a:ext cx="6858048" cy="400110"/>
          </a:xfrm>
          <a:prstGeom prst="rect">
            <a:avLst/>
          </a:prstGeom>
          <a:noFill/>
        </p:spPr>
        <p:txBody>
          <a:bodyPr wrap="square" rtlCol="0">
            <a:spAutoFit/>
          </a:bodyPr>
          <a:lstStyle/>
          <a:p>
            <a:r>
              <a:rPr lang="en-US" sz="2000" i="1" dirty="0" smtClean="0"/>
              <a:t>Flowchart of Laplacian Edge Detector</a:t>
            </a:r>
            <a:endParaRPr lang="en-US" sz="2000" i="1" dirty="0"/>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28596" y="571480"/>
            <a:ext cx="8358246" cy="1477328"/>
          </a:xfrm>
          <a:prstGeom prst="rect">
            <a:avLst/>
          </a:prstGeom>
        </p:spPr>
        <p:txBody>
          <a:bodyPr wrap="square">
            <a:spAutoFit/>
          </a:bodyPr>
          <a:lstStyle/>
          <a:p>
            <a:r>
              <a:rPr lang="en-US" dirty="0" smtClean="0"/>
              <a:t>We normally look for the peaks in an image whenever there is a sharp change in the intensity of an image we call it as an edge. But sometime it becomes really difficult  to decide whether a point is a peak or not.</a:t>
            </a:r>
          </a:p>
          <a:p>
            <a:r>
              <a:rPr lang="en-US" dirty="0" smtClean="0"/>
              <a:t>So that is the only reason we assume a threshold value , above which we call it a peak value ,and below we ignore it. </a:t>
            </a:r>
            <a:endParaRPr lang="en-US" dirty="0"/>
          </a:p>
        </p:txBody>
      </p:sp>
      <p:sp>
        <p:nvSpPr>
          <p:cNvPr id="3" name="Rectangle 2"/>
          <p:cNvSpPr/>
          <p:nvPr/>
        </p:nvSpPr>
        <p:spPr>
          <a:xfrm>
            <a:off x="500034" y="2143116"/>
            <a:ext cx="8001056" cy="369332"/>
          </a:xfrm>
          <a:prstGeom prst="rect">
            <a:avLst/>
          </a:prstGeom>
        </p:spPr>
        <p:txBody>
          <a:bodyPr wrap="square">
            <a:spAutoFit/>
          </a:bodyPr>
          <a:lstStyle/>
          <a:p>
            <a:r>
              <a:rPr lang="en-US" dirty="0" smtClean="0"/>
              <a:t>The formula of Gaussian function is</a:t>
            </a:r>
            <a:endParaRPr lang="en-US" dirty="0"/>
          </a:p>
        </p:txBody>
      </p:sp>
      <p:pic>
        <p:nvPicPr>
          <p:cNvPr id="4" name="Picture 3" descr="Screenshot (527).png"/>
          <p:cNvPicPr>
            <a:picLocks noChangeAspect="1"/>
          </p:cNvPicPr>
          <p:nvPr/>
        </p:nvPicPr>
        <p:blipFill>
          <a:blip r:embed="rId2"/>
          <a:stretch>
            <a:fillRect/>
          </a:stretch>
        </p:blipFill>
        <p:spPr>
          <a:xfrm>
            <a:off x="4214810" y="2071678"/>
            <a:ext cx="3258005" cy="571580"/>
          </a:xfrm>
          <a:prstGeom prst="rect">
            <a:avLst/>
          </a:prstGeom>
        </p:spPr>
      </p:pic>
      <p:sp>
        <p:nvSpPr>
          <p:cNvPr id="5" name="Rectangle 4"/>
          <p:cNvSpPr/>
          <p:nvPr/>
        </p:nvSpPr>
        <p:spPr>
          <a:xfrm>
            <a:off x="500034" y="2928934"/>
            <a:ext cx="7858180" cy="369332"/>
          </a:xfrm>
          <a:prstGeom prst="rect">
            <a:avLst/>
          </a:prstGeom>
        </p:spPr>
        <p:txBody>
          <a:bodyPr wrap="square">
            <a:spAutoFit/>
          </a:bodyPr>
          <a:lstStyle/>
          <a:p>
            <a:r>
              <a:rPr lang="en-US" dirty="0" smtClean="0"/>
              <a:t>Where, E is standard deviation? And the </a:t>
            </a:r>
            <a:r>
              <a:rPr lang="en-US" dirty="0" err="1" smtClean="0"/>
              <a:t>LoG</a:t>
            </a:r>
            <a:r>
              <a:rPr lang="en-US" dirty="0" smtClean="0"/>
              <a:t> operator is computed from</a:t>
            </a:r>
            <a:endParaRPr lang="en-US" dirty="0"/>
          </a:p>
        </p:txBody>
      </p:sp>
      <p:pic>
        <p:nvPicPr>
          <p:cNvPr id="6" name="Picture 5" descr="Screenshot (528).png"/>
          <p:cNvPicPr>
            <a:picLocks noChangeAspect="1"/>
          </p:cNvPicPr>
          <p:nvPr/>
        </p:nvPicPr>
        <p:blipFill>
          <a:blip r:embed="rId3"/>
          <a:stretch>
            <a:fillRect/>
          </a:stretch>
        </p:blipFill>
        <p:spPr>
          <a:xfrm>
            <a:off x="1000100" y="3429000"/>
            <a:ext cx="6220694" cy="628738"/>
          </a:xfrm>
          <a:prstGeom prst="rect">
            <a:avLst/>
          </a:prstGeom>
        </p:spPr>
      </p:pic>
      <p:sp>
        <p:nvSpPr>
          <p:cNvPr id="7" name="TextBox 6"/>
          <p:cNvSpPr txBox="1"/>
          <p:nvPr/>
        </p:nvSpPr>
        <p:spPr>
          <a:xfrm>
            <a:off x="500034" y="4286256"/>
            <a:ext cx="5715040" cy="400110"/>
          </a:xfrm>
          <a:prstGeom prst="rect">
            <a:avLst/>
          </a:prstGeom>
          <a:noFill/>
        </p:spPr>
        <p:txBody>
          <a:bodyPr wrap="square" rtlCol="0">
            <a:spAutoFit/>
          </a:bodyPr>
          <a:lstStyle/>
          <a:p>
            <a:r>
              <a:rPr lang="en-US" sz="2000" b="1" dirty="0" smtClean="0"/>
              <a:t>Disadvantages:</a:t>
            </a:r>
            <a:endParaRPr lang="en-US" sz="2000" b="1" dirty="0"/>
          </a:p>
        </p:txBody>
      </p:sp>
      <p:sp>
        <p:nvSpPr>
          <p:cNvPr id="8" name="TextBox 7"/>
          <p:cNvSpPr txBox="1"/>
          <p:nvPr/>
        </p:nvSpPr>
        <p:spPr>
          <a:xfrm>
            <a:off x="571472" y="4857760"/>
            <a:ext cx="8072494" cy="646331"/>
          </a:xfrm>
          <a:prstGeom prst="rect">
            <a:avLst/>
          </a:prstGeom>
          <a:noFill/>
        </p:spPr>
        <p:txBody>
          <a:bodyPr wrap="square" rtlCol="0">
            <a:spAutoFit/>
          </a:bodyPr>
          <a:lstStyle/>
          <a:p>
            <a:pPr>
              <a:buFont typeface="Arial" pitchFamily="34" charset="0"/>
              <a:buChar char="•"/>
            </a:pPr>
            <a:r>
              <a:rPr lang="en-US" dirty="0" smtClean="0"/>
              <a:t>It is very highly sensitive to noise.</a:t>
            </a:r>
          </a:p>
          <a:p>
            <a:pPr>
              <a:buFont typeface="Arial" pitchFamily="34" charset="0"/>
              <a:buChar char="•"/>
            </a:pPr>
            <a:r>
              <a:rPr lang="en-US" dirty="0" smtClean="0"/>
              <a:t>It is unable to determine the direction of edges.</a:t>
            </a:r>
            <a:endParaRPr lang="en-US" dirty="0"/>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524).png"/>
          <p:cNvPicPr>
            <a:picLocks noChangeAspect="1"/>
          </p:cNvPicPr>
          <p:nvPr/>
        </p:nvPicPr>
        <p:blipFill>
          <a:blip r:embed="rId2"/>
          <a:stretch>
            <a:fillRect/>
          </a:stretch>
        </p:blipFill>
        <p:spPr>
          <a:xfrm>
            <a:off x="2071670" y="357166"/>
            <a:ext cx="4429488" cy="2033346"/>
          </a:xfrm>
          <a:prstGeom prst="rect">
            <a:avLst/>
          </a:prstGeom>
        </p:spPr>
      </p:pic>
      <p:sp>
        <p:nvSpPr>
          <p:cNvPr id="3" name="TextBox 2"/>
          <p:cNvSpPr txBox="1"/>
          <p:nvPr/>
        </p:nvSpPr>
        <p:spPr>
          <a:xfrm>
            <a:off x="714348" y="2571744"/>
            <a:ext cx="8072494" cy="2585323"/>
          </a:xfrm>
          <a:prstGeom prst="rect">
            <a:avLst/>
          </a:prstGeom>
          <a:noFill/>
        </p:spPr>
        <p:txBody>
          <a:bodyPr wrap="square" rtlCol="0">
            <a:spAutoFit/>
          </a:bodyPr>
          <a:lstStyle/>
          <a:p>
            <a:r>
              <a:rPr lang="en-US" dirty="0" smtClean="0"/>
              <a:t>One can see that on the left side the curve rises , it signifies positive slope , and to the right when the curve goes down it signifies negative side the slope , and the mid point of the graph is called as zero crossing .</a:t>
            </a:r>
          </a:p>
          <a:p>
            <a:r>
              <a:rPr lang="en-US" dirty="0" smtClean="0"/>
              <a:t>The edge detector that takes this zero crossing as a fundamental concept is known as “Laplacian  Edge Detector”</a:t>
            </a:r>
          </a:p>
          <a:p>
            <a:endParaRPr lang="en-US" dirty="0" smtClean="0"/>
          </a:p>
          <a:p>
            <a:r>
              <a:rPr lang="en-US" dirty="0" smtClean="0"/>
              <a:t>There are mainly two types of kernels used by the Laplacian Edge Detector.</a:t>
            </a:r>
          </a:p>
          <a:p>
            <a:endParaRPr lang="en-US" dirty="0" smtClean="0"/>
          </a:p>
          <a:p>
            <a:pPr>
              <a:buFont typeface="Arial" pitchFamily="34" charset="0"/>
              <a:buChar char="•"/>
            </a:pPr>
            <a:r>
              <a:rPr lang="en-US" dirty="0" smtClean="0"/>
              <a:t>Kernel for Horizontal and Vertical direction:	</a:t>
            </a:r>
          </a:p>
        </p:txBody>
      </p:sp>
      <p:pic>
        <p:nvPicPr>
          <p:cNvPr id="4" name="Picture 3" descr="Screenshot (526).png"/>
          <p:cNvPicPr>
            <a:picLocks noChangeAspect="1"/>
          </p:cNvPicPr>
          <p:nvPr/>
        </p:nvPicPr>
        <p:blipFill>
          <a:blip r:embed="rId3"/>
          <a:stretch>
            <a:fillRect/>
          </a:stretch>
        </p:blipFill>
        <p:spPr>
          <a:xfrm>
            <a:off x="5429256" y="4572008"/>
            <a:ext cx="1219370" cy="1162212"/>
          </a:xfrm>
          <a:prstGeom prst="rect">
            <a:avLst/>
          </a:prstGeom>
        </p:spPr>
      </p:pic>
      <p:sp>
        <p:nvSpPr>
          <p:cNvPr id="5" name="TextBox 4"/>
          <p:cNvSpPr txBox="1"/>
          <p:nvPr/>
        </p:nvSpPr>
        <p:spPr>
          <a:xfrm>
            <a:off x="714348" y="5429264"/>
            <a:ext cx="2786082" cy="369332"/>
          </a:xfrm>
          <a:prstGeom prst="rect">
            <a:avLst/>
          </a:prstGeom>
          <a:noFill/>
        </p:spPr>
        <p:txBody>
          <a:bodyPr wrap="square" rtlCol="0">
            <a:spAutoFit/>
          </a:bodyPr>
          <a:lstStyle/>
          <a:p>
            <a:pPr>
              <a:buFont typeface="Arial" pitchFamily="34" charset="0"/>
              <a:buChar char="•"/>
            </a:pPr>
            <a:r>
              <a:rPr lang="en-US" dirty="0" smtClean="0"/>
              <a:t>Kernel for all directions</a:t>
            </a:r>
            <a:endParaRPr lang="en-US" dirty="0"/>
          </a:p>
        </p:txBody>
      </p:sp>
      <p:pic>
        <p:nvPicPr>
          <p:cNvPr id="6" name="Picture 5" descr="Screenshot (527).png"/>
          <p:cNvPicPr>
            <a:picLocks noChangeAspect="1"/>
          </p:cNvPicPr>
          <p:nvPr/>
        </p:nvPicPr>
        <p:blipFill>
          <a:blip r:embed="rId4"/>
          <a:stretch>
            <a:fillRect/>
          </a:stretch>
        </p:blipFill>
        <p:spPr>
          <a:xfrm>
            <a:off x="3286116" y="5357826"/>
            <a:ext cx="1363816" cy="1071570"/>
          </a:xfrm>
          <a:prstGeom prst="rect">
            <a:avLst/>
          </a:prstGeom>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71472" y="428604"/>
            <a:ext cx="6572296" cy="400110"/>
          </a:xfrm>
          <a:prstGeom prst="rect">
            <a:avLst/>
          </a:prstGeom>
          <a:noFill/>
        </p:spPr>
        <p:txBody>
          <a:bodyPr wrap="square" rtlCol="0">
            <a:spAutoFit/>
          </a:bodyPr>
          <a:lstStyle/>
          <a:p>
            <a:r>
              <a:rPr lang="en-US" sz="2000" i="1" dirty="0" smtClean="0"/>
              <a:t>Final output after applying the Kernels:</a:t>
            </a:r>
            <a:endParaRPr lang="en-US" sz="2000" i="1" dirty="0"/>
          </a:p>
        </p:txBody>
      </p:sp>
      <p:pic>
        <p:nvPicPr>
          <p:cNvPr id="3" name="Picture 2" descr="Screenshot (535).png"/>
          <p:cNvPicPr>
            <a:picLocks noChangeAspect="1"/>
          </p:cNvPicPr>
          <p:nvPr/>
        </p:nvPicPr>
        <p:blipFill>
          <a:blip r:embed="rId2"/>
          <a:stretch>
            <a:fillRect/>
          </a:stretch>
        </p:blipFill>
        <p:spPr>
          <a:xfrm>
            <a:off x="642910" y="4286256"/>
            <a:ext cx="7572396" cy="209631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TextBox 3"/>
          <p:cNvSpPr txBox="1"/>
          <p:nvPr/>
        </p:nvSpPr>
        <p:spPr>
          <a:xfrm>
            <a:off x="571472" y="3857628"/>
            <a:ext cx="6715172" cy="400110"/>
          </a:xfrm>
          <a:prstGeom prst="rect">
            <a:avLst/>
          </a:prstGeom>
          <a:noFill/>
        </p:spPr>
        <p:txBody>
          <a:bodyPr wrap="square" rtlCol="0">
            <a:spAutoFit/>
          </a:bodyPr>
          <a:lstStyle/>
          <a:p>
            <a:pPr>
              <a:buFont typeface="Arial" pitchFamily="34" charset="0"/>
              <a:buChar char="•"/>
            </a:pPr>
            <a:r>
              <a:rPr lang="en-US" sz="2000" b="1" i="1" dirty="0" smtClean="0"/>
              <a:t>All direction including the diagonals</a:t>
            </a:r>
            <a:endParaRPr lang="en-US" sz="2000" b="1" i="1" dirty="0"/>
          </a:p>
        </p:txBody>
      </p:sp>
      <p:pic>
        <p:nvPicPr>
          <p:cNvPr id="6" name="Picture 5" descr="Screenshot (536).png"/>
          <p:cNvPicPr>
            <a:picLocks noChangeAspect="1"/>
          </p:cNvPicPr>
          <p:nvPr/>
        </p:nvPicPr>
        <p:blipFill>
          <a:blip r:embed="rId3"/>
          <a:stretch>
            <a:fillRect/>
          </a:stretch>
        </p:blipFill>
        <p:spPr>
          <a:xfrm>
            <a:off x="571472" y="1571612"/>
            <a:ext cx="8001056" cy="217579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TextBox 6"/>
          <p:cNvSpPr txBox="1"/>
          <p:nvPr/>
        </p:nvSpPr>
        <p:spPr>
          <a:xfrm>
            <a:off x="500034" y="1071546"/>
            <a:ext cx="5572164" cy="400110"/>
          </a:xfrm>
          <a:prstGeom prst="rect">
            <a:avLst/>
          </a:prstGeom>
          <a:noFill/>
        </p:spPr>
        <p:txBody>
          <a:bodyPr wrap="square" rtlCol="0">
            <a:spAutoFit/>
          </a:bodyPr>
          <a:lstStyle/>
          <a:p>
            <a:r>
              <a:rPr lang="en-US" sz="2000" b="1" i="1" dirty="0" smtClean="0"/>
              <a:t>Vertical and Horizontal direction</a:t>
            </a:r>
            <a:endParaRPr lang="en-US" sz="2000" b="1" i="1" dirty="0"/>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14348" y="714356"/>
            <a:ext cx="7786742" cy="646331"/>
          </a:xfrm>
          <a:prstGeom prst="rect">
            <a:avLst/>
          </a:prstGeom>
          <a:noFill/>
        </p:spPr>
        <p:txBody>
          <a:bodyPr wrap="square" rtlCol="0">
            <a:spAutoFit/>
          </a:bodyPr>
          <a:lstStyle/>
          <a:p>
            <a:pPr algn="ctr"/>
            <a:r>
              <a:rPr lang="en-US" sz="3600" dirty="0" smtClean="0">
                <a:latin typeface="Berlin Sans FB Demi" pitchFamily="34" charset="0"/>
              </a:rPr>
              <a:t>Bibliography</a:t>
            </a:r>
            <a:endParaRPr lang="en-US" sz="3600" dirty="0">
              <a:latin typeface="Berlin Sans FB Demi" pitchFamily="34" charset="0"/>
            </a:endParaRPr>
          </a:p>
        </p:txBody>
      </p:sp>
      <p:sp>
        <p:nvSpPr>
          <p:cNvPr id="3" name="TextBox 2"/>
          <p:cNvSpPr txBox="1"/>
          <p:nvPr/>
        </p:nvSpPr>
        <p:spPr>
          <a:xfrm>
            <a:off x="642910" y="1643050"/>
            <a:ext cx="8358246" cy="3693319"/>
          </a:xfrm>
          <a:prstGeom prst="rect">
            <a:avLst/>
          </a:prstGeom>
          <a:noFill/>
        </p:spPr>
        <p:txBody>
          <a:bodyPr wrap="square" rtlCol="0">
            <a:spAutoFit/>
          </a:bodyPr>
          <a:lstStyle/>
          <a:p>
            <a:r>
              <a:rPr lang="en-US" dirty="0" smtClean="0"/>
              <a:t>Help taken from the Internet through the various sites:</a:t>
            </a:r>
          </a:p>
          <a:p>
            <a:endParaRPr lang="en-US" dirty="0" smtClean="0"/>
          </a:p>
          <a:p>
            <a:r>
              <a:rPr lang="en-US" dirty="0" smtClean="0">
                <a:hlinkClick r:id="rId2"/>
              </a:rPr>
              <a:t>https://</a:t>
            </a:r>
            <a:r>
              <a:rPr lang="en-US" dirty="0" smtClean="0">
                <a:hlinkClick r:id="rId2"/>
              </a:rPr>
              <a:t>en.wikipedia.org/wiki/Edge_detection</a:t>
            </a:r>
            <a:endParaRPr lang="en-US" dirty="0" smtClean="0"/>
          </a:p>
          <a:p>
            <a:endParaRPr lang="en-US" dirty="0" smtClean="0"/>
          </a:p>
          <a:p>
            <a:r>
              <a:rPr lang="en-US" dirty="0" smtClean="0"/>
              <a:t>And from </a:t>
            </a:r>
            <a:r>
              <a:rPr lang="en-US" dirty="0" err="1" smtClean="0"/>
              <a:t>youtube</a:t>
            </a:r>
            <a:r>
              <a:rPr lang="en-US" dirty="0" smtClean="0"/>
              <a:t>, lectures by </a:t>
            </a:r>
            <a:r>
              <a:rPr lang="en-US" dirty="0" err="1" smtClean="0"/>
              <a:t>Shriram</a:t>
            </a:r>
            <a:r>
              <a:rPr lang="en-US" dirty="0" smtClean="0"/>
              <a:t> </a:t>
            </a:r>
            <a:r>
              <a:rPr lang="en-US" dirty="0" err="1" smtClean="0"/>
              <a:t>Vasudevan</a:t>
            </a:r>
            <a:endParaRPr lang="en-US" dirty="0" smtClean="0"/>
          </a:p>
          <a:p>
            <a:endParaRPr lang="en-US" dirty="0" smtClean="0"/>
          </a:p>
          <a:p>
            <a:r>
              <a:rPr lang="en-US" dirty="0" smtClean="0">
                <a:hlinkClick r:id="rId3"/>
              </a:rPr>
              <a:t>https://</a:t>
            </a:r>
            <a:r>
              <a:rPr lang="en-US" dirty="0" smtClean="0">
                <a:hlinkClick r:id="rId3"/>
              </a:rPr>
              <a:t>www.youtube.com/watch?v=97PLw2eNpaQ&amp;list=RDCMUCma2b1uVLajAq9nHSEJh9HQ&amp;start_radio=1&amp;rv=97PLw2eNpaQ&amp;t=5</a:t>
            </a:r>
            <a:endParaRPr lang="en-US" dirty="0" smtClean="0"/>
          </a:p>
          <a:p>
            <a:endParaRPr lang="en-US" dirty="0" smtClean="0"/>
          </a:p>
          <a:p>
            <a:r>
              <a:rPr lang="en-US" dirty="0" smtClean="0"/>
              <a:t>And some form  books  DIGITAL IMAGE PROCESSING</a:t>
            </a:r>
          </a:p>
          <a:p>
            <a:endParaRPr lang="en-US" dirty="0" smtClean="0"/>
          </a:p>
          <a:p>
            <a:r>
              <a:rPr lang="en-US" dirty="0" smtClean="0">
                <a:hlinkClick r:id="rId4"/>
              </a:rPr>
              <a:t>https://drive.google.com/file/d/12YYTTPgBNwSD_BTXWHanlsRX9vxdMqxJ/view?usp=sharing</a:t>
            </a:r>
            <a:endParaRPr lang="en-US" dirty="0" smtClean="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p:cNvGraphicFramePr/>
          <p:nvPr/>
        </p:nvGraphicFramePr>
        <p:xfrm>
          <a:off x="714348" y="142852"/>
          <a:ext cx="7772400" cy="273100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 Placeholder 2"/>
          <p:cNvSpPr>
            <a:spLocks noGrp="1"/>
          </p:cNvSpPr>
          <p:nvPr>
            <p:ph type="body" idx="1"/>
          </p:nvPr>
        </p:nvSpPr>
        <p:spPr>
          <a:xfrm>
            <a:off x="642910" y="3286124"/>
            <a:ext cx="7986714" cy="3214710"/>
          </a:xfrm>
        </p:spPr>
        <p:txBody>
          <a:bodyPr>
            <a:normAutofit/>
          </a:bodyPr>
          <a:lstStyle/>
          <a:p>
            <a:pPr algn="l"/>
            <a:r>
              <a:rPr lang="en-US" sz="2400" b="1" dirty="0" smtClean="0"/>
              <a:t>Step 1</a:t>
            </a:r>
            <a:r>
              <a:rPr lang="en-US" dirty="0" smtClean="0"/>
              <a:t>: Image Smoothing </a:t>
            </a:r>
          </a:p>
          <a:p>
            <a:pPr algn="l"/>
            <a:r>
              <a:rPr lang="en-US" sz="2400" b="1" dirty="0" smtClean="0"/>
              <a:t>Step 2</a:t>
            </a:r>
            <a:r>
              <a:rPr lang="en-US" dirty="0" smtClean="0"/>
              <a:t>: Edge Detection </a:t>
            </a:r>
          </a:p>
          <a:p>
            <a:pPr algn="l"/>
            <a:r>
              <a:rPr lang="en-US" sz="2400" b="1" dirty="0" smtClean="0"/>
              <a:t>Step 3</a:t>
            </a:r>
            <a:r>
              <a:rPr lang="en-US" dirty="0" smtClean="0"/>
              <a:t>: Edge Localization</a:t>
            </a:r>
          </a:p>
          <a:p>
            <a:pPr algn="l"/>
            <a:endParaRPr lang="en-US" dirty="0" smtClean="0"/>
          </a:p>
          <a:p>
            <a:pPr algn="l"/>
            <a:r>
              <a:rPr lang="en-US" dirty="0" smtClean="0"/>
              <a:t>Let’s elaborate these steps in </a:t>
            </a:r>
            <a:r>
              <a:rPr lang="en-US" dirty="0" err="1" smtClean="0"/>
              <a:t>furthur</a:t>
            </a:r>
            <a:r>
              <a:rPr lang="en-US" dirty="0" smtClean="0"/>
              <a:t> details .</a:t>
            </a:r>
            <a:endParaRPr lang="en-US" dirty="0"/>
          </a:p>
        </p:txBody>
      </p:sp>
    </p:spTree>
  </p:cSld>
  <p:clrMapOvr>
    <a:masterClrMapping/>
  </p:clrMapOvr>
  <p:transition advClick="0" advTm="3000">
    <p:wedg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428860" y="2571744"/>
            <a:ext cx="4322658" cy="923330"/>
          </a:xfrm>
          <a:prstGeom prst="rect">
            <a:avLst/>
          </a:prstGeom>
          <a:noFill/>
        </p:spPr>
        <p:txBody>
          <a:bodyPr wrap="none" lIns="91440" tIns="45720" rIns="91440" bIns="45720">
            <a:spAutoFit/>
            <a:scene3d>
              <a:camera prst="orthographicFront"/>
              <a:lightRig rig="brightRoom" dir="t"/>
            </a:scene3d>
            <a:sp3d contourW="6350" prstMaterial="plastic">
              <a:bevelT w="20320" h="20320" prst="angle"/>
              <a:contourClr>
                <a:schemeClr val="accent1">
                  <a:tint val="100000"/>
                  <a:shade val="100000"/>
                  <a:hueMod val="100000"/>
                  <a:satMod val="100000"/>
                </a:schemeClr>
              </a:contourClr>
            </a:sp3d>
          </a:bodyPr>
          <a:lstStyle/>
          <a:p>
            <a:pPr algn="ctr"/>
            <a:r>
              <a:rPr lang="en-US" sz="5400" b="1" cap="all" dirty="0" smtClean="0">
                <a:ln/>
                <a:solidFill>
                  <a:schemeClr val="accent1"/>
                </a:solidFill>
                <a:effectLst>
                  <a:outerShdw blurRad="19685" dist="12700" dir="5400000" algn="tl" rotWithShape="0">
                    <a:schemeClr val="accent1">
                      <a:satMod val="130000"/>
                      <a:alpha val="60000"/>
                    </a:schemeClr>
                  </a:outerShdw>
                  <a:reflection blurRad="10000" stA="55000" endPos="48000" dist="500" dir="5400000" sy="-100000" algn="bl" rotWithShape="0"/>
                </a:effectLst>
              </a:rPr>
              <a:t>Thank </a:t>
            </a:r>
            <a:r>
              <a:rPr lang="en-US" sz="5400" b="1" cap="all" dirty="0" err="1" smtClean="0">
                <a:ln/>
                <a:solidFill>
                  <a:schemeClr val="accent1"/>
                </a:solidFill>
                <a:effectLst>
                  <a:outerShdw blurRad="19685" dist="12700" dir="5400000" algn="tl" rotWithShape="0">
                    <a:schemeClr val="accent1">
                      <a:satMod val="130000"/>
                      <a:alpha val="60000"/>
                    </a:schemeClr>
                  </a:outerShdw>
                  <a:reflection blurRad="10000" stA="55000" endPos="48000" dist="500" dir="5400000" sy="-100000" algn="bl" rotWithShape="0"/>
                </a:effectLst>
              </a:rPr>
              <a:t>YOu</a:t>
            </a:r>
            <a:endParaRPr lang="en-US" sz="5400" b="1" cap="all" dirty="0">
              <a:ln/>
              <a:solidFill>
                <a:schemeClr val="accent1"/>
              </a:solidFill>
              <a:effectLst>
                <a:outerShdw blurRad="19685" dist="12700" dir="5400000" algn="tl" rotWithShape="0">
                  <a:schemeClr val="accent1">
                    <a:satMod val="130000"/>
                    <a:alpha val="60000"/>
                  </a:schemeClr>
                </a:outerShdw>
                <a:reflection blurRad="10000" stA="55000" endPos="48000" dist="500" dir="5400000" sy="-100000" algn="bl" rotWithShape="0"/>
              </a:effectLst>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714348" y="928670"/>
            <a:ext cx="8143932" cy="523220"/>
          </a:xfrm>
          <a:prstGeom prst="rect">
            <a:avLst/>
          </a:prstGeom>
          <a:noFill/>
        </p:spPr>
        <p:txBody>
          <a:bodyPr wrap="square" rtlCol="0">
            <a:spAutoFit/>
          </a:bodyPr>
          <a:lstStyle/>
          <a:p>
            <a:r>
              <a:rPr lang="en-US" sz="2800" b="1" dirty="0" smtClean="0">
                <a:latin typeface="Bahnschrift SemiBold" pitchFamily="34" charset="0"/>
              </a:rPr>
              <a:t>Step I: Image Smoothening</a:t>
            </a:r>
            <a:endParaRPr lang="en-US" sz="2800" b="1" dirty="0">
              <a:latin typeface="Bahnschrift SemiBold" pitchFamily="34" charset="0"/>
            </a:endParaRPr>
          </a:p>
        </p:txBody>
      </p:sp>
      <p:sp>
        <p:nvSpPr>
          <p:cNvPr id="4" name="TextBox 3"/>
          <p:cNvSpPr txBox="1"/>
          <p:nvPr/>
        </p:nvSpPr>
        <p:spPr>
          <a:xfrm>
            <a:off x="714348" y="1571612"/>
            <a:ext cx="8215370" cy="646331"/>
          </a:xfrm>
          <a:prstGeom prst="rect">
            <a:avLst/>
          </a:prstGeom>
          <a:noFill/>
        </p:spPr>
        <p:txBody>
          <a:bodyPr wrap="square" rtlCol="0">
            <a:spAutoFit/>
          </a:bodyPr>
          <a:lstStyle/>
          <a:p>
            <a:r>
              <a:rPr lang="en-US" dirty="0" smtClean="0"/>
              <a:t>The input image may have a lot of noises in it, so we need to remove or suppress the noise, without reducing the quality of the image.</a:t>
            </a:r>
            <a:endParaRPr lang="en-US" dirty="0"/>
          </a:p>
        </p:txBody>
      </p:sp>
      <p:sp>
        <p:nvSpPr>
          <p:cNvPr id="5" name="TextBox 4"/>
          <p:cNvSpPr txBox="1"/>
          <p:nvPr/>
        </p:nvSpPr>
        <p:spPr>
          <a:xfrm>
            <a:off x="714348" y="2428868"/>
            <a:ext cx="6000792" cy="523220"/>
          </a:xfrm>
          <a:prstGeom prst="rect">
            <a:avLst/>
          </a:prstGeom>
          <a:noFill/>
        </p:spPr>
        <p:txBody>
          <a:bodyPr wrap="square" rtlCol="0">
            <a:spAutoFit/>
          </a:bodyPr>
          <a:lstStyle/>
          <a:p>
            <a:r>
              <a:rPr lang="en-US" sz="2800" b="1" dirty="0" smtClean="0">
                <a:latin typeface="Bahnschrift SemiBold" pitchFamily="34" charset="0"/>
              </a:rPr>
              <a:t>Step II: Edge Detection</a:t>
            </a:r>
            <a:endParaRPr lang="en-US" sz="2800" b="1" dirty="0">
              <a:latin typeface="Bahnschrift SemiBold" pitchFamily="34" charset="0"/>
            </a:endParaRPr>
          </a:p>
        </p:txBody>
      </p:sp>
      <p:sp>
        <p:nvSpPr>
          <p:cNvPr id="6" name="TextBox 5"/>
          <p:cNvSpPr txBox="1"/>
          <p:nvPr/>
        </p:nvSpPr>
        <p:spPr>
          <a:xfrm>
            <a:off x="714348" y="3000372"/>
            <a:ext cx="8001056" cy="646331"/>
          </a:xfrm>
          <a:prstGeom prst="rect">
            <a:avLst/>
          </a:prstGeom>
          <a:noFill/>
        </p:spPr>
        <p:txBody>
          <a:bodyPr wrap="square" rtlCol="0">
            <a:spAutoFit/>
          </a:bodyPr>
          <a:lstStyle/>
          <a:p>
            <a:r>
              <a:rPr lang="en-US" dirty="0" smtClean="0"/>
              <a:t>In this step the Noise alone will be removed completely leaving just the edges.</a:t>
            </a:r>
            <a:endParaRPr lang="en-US" dirty="0"/>
          </a:p>
        </p:txBody>
      </p:sp>
      <p:sp>
        <p:nvSpPr>
          <p:cNvPr id="8" name="TextBox 7"/>
          <p:cNvSpPr txBox="1"/>
          <p:nvPr/>
        </p:nvSpPr>
        <p:spPr>
          <a:xfrm>
            <a:off x="714348" y="3929066"/>
            <a:ext cx="7286676" cy="523220"/>
          </a:xfrm>
          <a:prstGeom prst="rect">
            <a:avLst/>
          </a:prstGeom>
          <a:noFill/>
        </p:spPr>
        <p:txBody>
          <a:bodyPr wrap="square" rtlCol="0">
            <a:spAutoFit/>
          </a:bodyPr>
          <a:lstStyle/>
          <a:p>
            <a:r>
              <a:rPr lang="en-US" sz="2800" dirty="0" smtClean="0">
                <a:latin typeface="Bahnschrift SemiBold" pitchFamily="34" charset="0"/>
              </a:rPr>
              <a:t>Step III:  Edge Localization </a:t>
            </a:r>
            <a:endParaRPr lang="en-US" sz="2800" dirty="0">
              <a:latin typeface="Bahnschrift SemiBold" pitchFamily="34" charset="0"/>
            </a:endParaRPr>
          </a:p>
        </p:txBody>
      </p:sp>
      <p:sp>
        <p:nvSpPr>
          <p:cNvPr id="10" name="TextBox 9"/>
          <p:cNvSpPr txBox="1"/>
          <p:nvPr/>
        </p:nvSpPr>
        <p:spPr>
          <a:xfrm>
            <a:off x="714348" y="4643446"/>
            <a:ext cx="8001056" cy="646331"/>
          </a:xfrm>
          <a:prstGeom prst="rect">
            <a:avLst/>
          </a:prstGeom>
          <a:noFill/>
        </p:spPr>
        <p:txBody>
          <a:bodyPr wrap="square" rtlCol="0">
            <a:spAutoFit/>
          </a:bodyPr>
          <a:lstStyle/>
          <a:p>
            <a:r>
              <a:rPr lang="en-US" dirty="0" smtClean="0"/>
              <a:t>Thinning , Linking are carried out in this process which helps in detecting the clean Edges and helps in tracing the edges .</a:t>
            </a:r>
            <a:endParaRPr lang="en-US"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488).png"/>
          <p:cNvPicPr>
            <a:picLocks noChangeAspect="1"/>
          </p:cNvPicPr>
          <p:nvPr/>
        </p:nvPicPr>
        <p:blipFill>
          <a:blip r:embed="rId2"/>
          <a:stretch>
            <a:fillRect/>
          </a:stretch>
        </p:blipFill>
        <p:spPr>
          <a:xfrm>
            <a:off x="1470468" y="285727"/>
            <a:ext cx="6030490" cy="5462733"/>
          </a:xfrm>
          <a:prstGeom prst="rect">
            <a:avLst/>
          </a:prstGeom>
        </p:spPr>
      </p:pic>
      <p:sp>
        <p:nvSpPr>
          <p:cNvPr id="3" name="TextBox 2"/>
          <p:cNvSpPr txBox="1"/>
          <p:nvPr/>
        </p:nvSpPr>
        <p:spPr>
          <a:xfrm>
            <a:off x="928662" y="5786454"/>
            <a:ext cx="7358114" cy="369332"/>
          </a:xfrm>
          <a:prstGeom prst="rect">
            <a:avLst/>
          </a:prstGeom>
          <a:noFill/>
        </p:spPr>
        <p:txBody>
          <a:bodyPr wrap="square" rtlCol="0">
            <a:spAutoFit/>
          </a:bodyPr>
          <a:lstStyle/>
          <a:p>
            <a:pPr algn="ctr"/>
            <a:r>
              <a:rPr lang="en-US" dirty="0" smtClean="0"/>
              <a:t>Types  of Edge Detector</a:t>
            </a:r>
            <a:endParaRPr lang="en-US"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71472" y="571480"/>
            <a:ext cx="8215370" cy="400110"/>
          </a:xfrm>
          <a:prstGeom prst="rect">
            <a:avLst/>
          </a:prstGeom>
        </p:spPr>
        <p:txBody>
          <a:bodyPr wrap="square">
            <a:spAutoFit/>
          </a:bodyPr>
          <a:lstStyle/>
          <a:p>
            <a:pPr algn="ctr"/>
            <a:r>
              <a:rPr lang="en-US" sz="2000" dirty="0" smtClean="0">
                <a:latin typeface="Algerian" pitchFamily="82" charset="0"/>
              </a:rPr>
              <a:t>First Order Based Edge Detector</a:t>
            </a:r>
          </a:p>
        </p:txBody>
      </p:sp>
      <p:sp>
        <p:nvSpPr>
          <p:cNvPr id="3" name="TextBox 2"/>
          <p:cNvSpPr txBox="1"/>
          <p:nvPr/>
        </p:nvSpPr>
        <p:spPr>
          <a:xfrm>
            <a:off x="500034" y="1214422"/>
            <a:ext cx="8286808" cy="646331"/>
          </a:xfrm>
          <a:prstGeom prst="rect">
            <a:avLst/>
          </a:prstGeom>
          <a:noFill/>
        </p:spPr>
        <p:txBody>
          <a:bodyPr wrap="square" rtlCol="0">
            <a:spAutoFit/>
          </a:bodyPr>
          <a:lstStyle/>
          <a:p>
            <a:r>
              <a:rPr lang="en-US" dirty="0" smtClean="0"/>
              <a:t>It is based on the use of a first order derivative, or can say gradient based. If I (</a:t>
            </a:r>
            <a:r>
              <a:rPr lang="en-US" dirty="0" err="1" smtClean="0"/>
              <a:t>i</a:t>
            </a:r>
            <a:r>
              <a:rPr lang="en-US" dirty="0" smtClean="0"/>
              <a:t> , j) be the input image, then image gradient is given by following formula .</a:t>
            </a:r>
          </a:p>
        </p:txBody>
      </p:sp>
      <p:pic>
        <p:nvPicPr>
          <p:cNvPr id="4" name="Picture 3" descr="Screenshot (514).png"/>
          <p:cNvPicPr>
            <a:picLocks noChangeAspect="1"/>
          </p:cNvPicPr>
          <p:nvPr/>
        </p:nvPicPr>
        <p:blipFill>
          <a:blip r:embed="rId2"/>
          <a:stretch>
            <a:fillRect/>
          </a:stretch>
        </p:blipFill>
        <p:spPr>
          <a:xfrm>
            <a:off x="714348" y="2000240"/>
            <a:ext cx="2867255" cy="863631"/>
          </a:xfrm>
          <a:prstGeom prst="rect">
            <a:avLst/>
          </a:prstGeom>
        </p:spPr>
      </p:pic>
      <p:pic>
        <p:nvPicPr>
          <p:cNvPr id="5" name="Picture 4" descr="Screenshot (515).png"/>
          <p:cNvPicPr>
            <a:picLocks noChangeAspect="1"/>
          </p:cNvPicPr>
          <p:nvPr/>
        </p:nvPicPr>
        <p:blipFill>
          <a:blip r:embed="rId3"/>
          <a:stretch>
            <a:fillRect/>
          </a:stretch>
        </p:blipFill>
        <p:spPr>
          <a:xfrm>
            <a:off x="3786182" y="2000240"/>
            <a:ext cx="4820323" cy="1124107"/>
          </a:xfrm>
          <a:prstGeom prst="rect">
            <a:avLst/>
          </a:prstGeom>
        </p:spPr>
      </p:pic>
      <p:sp>
        <p:nvSpPr>
          <p:cNvPr id="6" name="TextBox 5"/>
          <p:cNvSpPr txBox="1"/>
          <p:nvPr/>
        </p:nvSpPr>
        <p:spPr>
          <a:xfrm>
            <a:off x="642910" y="3286124"/>
            <a:ext cx="8001056" cy="369332"/>
          </a:xfrm>
          <a:prstGeom prst="rect">
            <a:avLst/>
          </a:prstGeom>
          <a:noFill/>
        </p:spPr>
        <p:txBody>
          <a:bodyPr wrap="square" rtlCol="0">
            <a:spAutoFit/>
          </a:bodyPr>
          <a:lstStyle/>
          <a:p>
            <a:r>
              <a:rPr lang="en-US" dirty="0" smtClean="0"/>
              <a:t>The gradient magnitude is computed by the following formula:</a:t>
            </a:r>
            <a:endParaRPr lang="en-US" dirty="0"/>
          </a:p>
        </p:txBody>
      </p:sp>
      <p:pic>
        <p:nvPicPr>
          <p:cNvPr id="7" name="Picture 6" descr="Screenshot (515).png"/>
          <p:cNvPicPr>
            <a:picLocks noChangeAspect="1"/>
          </p:cNvPicPr>
          <p:nvPr/>
        </p:nvPicPr>
        <p:blipFill>
          <a:blip r:embed="rId4"/>
          <a:stretch>
            <a:fillRect/>
          </a:stretch>
        </p:blipFill>
        <p:spPr>
          <a:xfrm>
            <a:off x="3071802" y="3643314"/>
            <a:ext cx="2357454" cy="1374457"/>
          </a:xfrm>
          <a:prstGeom prst="rect">
            <a:avLst/>
          </a:prstGeom>
        </p:spPr>
      </p:pic>
      <p:pic>
        <p:nvPicPr>
          <p:cNvPr id="8" name="Picture 7" descr="f6924c211ad02af5c0d54b29c6ced3a2 (2).jpg"/>
          <p:cNvPicPr>
            <a:picLocks noChangeAspect="1"/>
          </p:cNvPicPr>
          <p:nvPr/>
        </p:nvPicPr>
        <p:blipFill>
          <a:blip r:embed="rId5"/>
          <a:stretch>
            <a:fillRect/>
          </a:stretch>
        </p:blipFill>
        <p:spPr>
          <a:xfrm>
            <a:off x="6000760" y="5429264"/>
            <a:ext cx="2714644" cy="840447"/>
          </a:xfrm>
          <a:prstGeom prst="rect">
            <a:avLst/>
          </a:prstGeom>
        </p:spPr>
      </p:pic>
      <p:sp>
        <p:nvSpPr>
          <p:cNvPr id="9" name="TextBox 8"/>
          <p:cNvSpPr txBox="1"/>
          <p:nvPr/>
        </p:nvSpPr>
        <p:spPr>
          <a:xfrm>
            <a:off x="285720" y="5072074"/>
            <a:ext cx="8501122" cy="646331"/>
          </a:xfrm>
          <a:prstGeom prst="rect">
            <a:avLst/>
          </a:prstGeom>
          <a:noFill/>
        </p:spPr>
        <p:txBody>
          <a:bodyPr wrap="square" rtlCol="0">
            <a:spAutoFit/>
          </a:bodyPr>
          <a:lstStyle/>
          <a:p>
            <a:r>
              <a:rPr lang="en-US" dirty="0" smtClean="0"/>
              <a:t>The magnitude of gradient computed above gives edge strength and the gradient direction is always perpendicular to the direction of edge.</a:t>
            </a:r>
            <a:endParaRPr lang="en-US"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521).png"/>
          <p:cNvPicPr>
            <a:picLocks noChangeAspect="1"/>
          </p:cNvPicPr>
          <p:nvPr/>
        </p:nvPicPr>
        <p:blipFill>
          <a:blip r:embed="rId3"/>
          <a:stretch>
            <a:fillRect/>
          </a:stretch>
        </p:blipFill>
        <p:spPr>
          <a:xfrm>
            <a:off x="1428728" y="357166"/>
            <a:ext cx="6286544" cy="6072230"/>
          </a:xfrm>
          <a:prstGeom prst="rect">
            <a:avLst/>
          </a:prstGeom>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523).png"/>
          <p:cNvPicPr>
            <a:picLocks noChangeAspect="1"/>
          </p:cNvPicPr>
          <p:nvPr/>
        </p:nvPicPr>
        <p:blipFill>
          <a:blip r:embed="rId2"/>
          <a:stretch>
            <a:fillRect/>
          </a:stretch>
        </p:blipFill>
        <p:spPr>
          <a:xfrm>
            <a:off x="2571736" y="756386"/>
            <a:ext cx="4148471" cy="5795785"/>
          </a:xfrm>
          <a:prstGeom prst="rect">
            <a:avLst/>
          </a:prstGeom>
        </p:spPr>
      </p:pic>
      <p:sp>
        <p:nvSpPr>
          <p:cNvPr id="3" name="TextBox 2"/>
          <p:cNvSpPr txBox="1"/>
          <p:nvPr/>
        </p:nvSpPr>
        <p:spPr>
          <a:xfrm>
            <a:off x="428596" y="357166"/>
            <a:ext cx="8143932" cy="400110"/>
          </a:xfrm>
          <a:prstGeom prst="rect">
            <a:avLst/>
          </a:prstGeom>
          <a:noFill/>
        </p:spPr>
        <p:txBody>
          <a:bodyPr wrap="square" rtlCol="0">
            <a:spAutoFit/>
          </a:bodyPr>
          <a:lstStyle/>
          <a:p>
            <a:r>
              <a:rPr lang="en-US" sz="2000" i="1" dirty="0" smtClean="0"/>
              <a:t>Flowchart for Canny Edge Detector:</a:t>
            </a:r>
            <a:endParaRPr lang="en-US" sz="2000" i="1" dirty="0"/>
          </a:p>
        </p:txBody>
      </p:sp>
    </p:spTree>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Paper">
  <a:themeElements>
    <a:clrScheme name="Paper">
      <a:dk1>
        <a:sysClr val="windowText" lastClr="000000"/>
      </a:dk1>
      <a:lt1>
        <a:sysClr val="window" lastClr="FFFFFF"/>
      </a:lt1>
      <a:dk2>
        <a:srgbClr val="444D26"/>
      </a:dk2>
      <a:lt2>
        <a:srgbClr val="FEFAC9"/>
      </a:lt2>
      <a:accent1>
        <a:srgbClr val="A5B592"/>
      </a:accent1>
      <a:accent2>
        <a:srgbClr val="F3A447"/>
      </a:accent2>
      <a:accent3>
        <a:srgbClr val="E7BC29"/>
      </a:accent3>
      <a:accent4>
        <a:srgbClr val="D092A7"/>
      </a:accent4>
      <a:accent5>
        <a:srgbClr val="9C85C0"/>
      </a:accent5>
      <a:accent6>
        <a:srgbClr val="809EC2"/>
      </a:accent6>
      <a:hlink>
        <a:srgbClr val="8E58B6"/>
      </a:hlink>
      <a:folHlink>
        <a:srgbClr val="7F6F6F"/>
      </a:folHlink>
    </a:clrScheme>
    <a:fontScheme name="Paper">
      <a:majorFont>
        <a:latin typeface="Constantia"/>
        <a:ea typeface=""/>
        <a:cs typeface=""/>
        <a:font script="Jpan" typeface="HG明朝E"/>
        <a:font script="Hang" typeface="궁서"/>
        <a:font script="Hans" typeface="华文新魏"/>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onstantia"/>
        <a:ea typeface=""/>
        <a:cs typeface=""/>
        <a:font script="Jpan" typeface="HG明朝E"/>
        <a:font script="Hang" typeface="궁서"/>
        <a:font script="Hans" typeface="华文新魏"/>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Paper">
      <a:fillStyleLst>
        <a:solidFill>
          <a:schemeClr val="phClr"/>
        </a:solidFill>
        <a:blipFill>
          <a:blip xmlns:r="http://schemas.openxmlformats.org/officeDocument/2006/relationships" r:embed="rId1">
            <a:duotone>
              <a:schemeClr val="phClr">
                <a:shade val="63000"/>
                <a:tint val="82000"/>
              </a:schemeClr>
              <a:schemeClr val="phClr">
                <a:tint val="10000"/>
                <a:satMod val="400000"/>
              </a:schemeClr>
            </a:duotone>
          </a:blip>
          <a:tile tx="0" ty="0" sx="40000" sy="40000" flip="none" algn="tl"/>
        </a:blipFill>
        <a:blipFill>
          <a:blip xmlns:r="http://schemas.openxmlformats.org/officeDocument/2006/relationships" r:embed="rId1">
            <a:duotone>
              <a:schemeClr val="phClr">
                <a:shade val="40000"/>
              </a:schemeClr>
              <a:schemeClr val="phClr">
                <a:tint val="42000"/>
              </a:schemeClr>
            </a:duotone>
          </a:blip>
          <a:tile tx="0" ty="0" sx="40000" sy="40000" flip="none" algn="tl"/>
        </a:blipFill>
      </a:fillStyleLst>
      <a:lnStyleLst>
        <a:ln w="12700" cap="flat" cmpd="sng" algn="ctr">
          <a:solidFill>
            <a:schemeClr val="phClr"/>
          </a:solidFill>
          <a:prstDash val="solid"/>
        </a:ln>
        <a:ln w="38100" cap="flat" cmpd="sng" algn="ctr">
          <a:solidFill>
            <a:schemeClr val="phClr"/>
          </a:solidFill>
          <a:prstDash val="solid"/>
        </a:ln>
        <a:ln w="63500" cap="flat" cmpd="sng" algn="ctr">
          <a:solidFill>
            <a:schemeClr val="phClr"/>
          </a:solidFill>
          <a:prstDash val="solid"/>
        </a:ln>
      </a:lnStyleLst>
      <a:effectStyleLst>
        <a:effectStyle>
          <a:effectLst>
            <a:outerShdw blurRad="95000" rotWithShape="0">
              <a:srgbClr val="000000">
                <a:alpha val="50000"/>
              </a:srgbClr>
            </a:outerShdw>
            <a:softEdge rad="12700"/>
          </a:effectLst>
        </a:effectStyle>
        <a:effectStyle>
          <a:effectLst>
            <a:outerShdw blurRad="95000" rotWithShape="0">
              <a:srgbClr val="000000">
                <a:alpha val="50000"/>
              </a:srgbClr>
            </a:outerShdw>
            <a:softEdge rad="12700"/>
          </a:effectLst>
        </a:effectStyle>
        <a:effectStyle>
          <a:effectLst>
            <a:outerShdw blurRad="95000" algn="tl" rotWithShape="0">
              <a:srgbClr val="000000">
                <a:alpha val="50000"/>
              </a:srgbClr>
            </a:outerShdw>
          </a:effectLst>
          <a:scene3d>
            <a:camera prst="orthographicFront"/>
            <a:lightRig rig="soft" dir="t">
              <a:rot lat="0" lon="0" rev="18000000"/>
            </a:lightRig>
          </a:scene3d>
          <a:sp3d prstMaterial="dkEdge">
            <a:bevelT w="73660" h="44450" prst="riblet"/>
          </a:sp3d>
        </a:effectStyle>
      </a:effectStyleLst>
      <a:bgFillStyleLst>
        <a:solidFill>
          <a:schemeClr val="phClr"/>
        </a:solidFill>
        <a:blipFill>
          <a:blip xmlns:r="http://schemas.openxmlformats.org/officeDocument/2006/relationships" r:embed="rId1">
            <a:duotone>
              <a:schemeClr val="phClr">
                <a:shade val="55000"/>
                <a:alpha val="20000"/>
              </a:schemeClr>
              <a:schemeClr val="phClr">
                <a:tint val="40000"/>
                <a:shade val="90000"/>
                <a:satMod val="60000"/>
                <a:alpha val="20000"/>
              </a:schemeClr>
            </a:duotone>
          </a:blip>
          <a:tile tx="0" ty="0" sx="58000" sy="38000" flip="none" algn="tl"/>
        </a:blipFill>
        <a:blipFill>
          <a:blip xmlns:r="http://schemas.openxmlformats.org/officeDocument/2006/relationships" r:embed="rId2">
            <a:duotone>
              <a:schemeClr val="phClr">
                <a:shade val="12000"/>
                <a:satMod val="240000"/>
              </a:schemeClr>
              <a:schemeClr val="phClr">
                <a:tint val="65000"/>
              </a:schemeClr>
            </a:duotone>
          </a:blip>
          <a:stretch>
            <a:fillRect/>
          </a:stretch>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Concourse</Template>
  <TotalTime>1521</TotalTime>
  <Words>2023</Words>
  <Application>Microsoft Office PowerPoint</Application>
  <PresentationFormat>On-screen Show (4:3)</PresentationFormat>
  <Paragraphs>171</Paragraphs>
  <Slides>40</Slides>
  <Notes>3</Notes>
  <HiddenSlides>0</HiddenSlides>
  <MMClips>0</MMClips>
  <ScaleCrop>false</ScaleCrop>
  <HeadingPairs>
    <vt:vector size="4" baseType="variant">
      <vt:variant>
        <vt:lpstr>Theme</vt:lpstr>
      </vt:variant>
      <vt:variant>
        <vt:i4>1</vt:i4>
      </vt:variant>
      <vt:variant>
        <vt:lpstr>Slide Titles</vt:lpstr>
      </vt:variant>
      <vt:variant>
        <vt:i4>40</vt:i4>
      </vt:variant>
    </vt:vector>
  </HeadingPairs>
  <TitlesOfParts>
    <vt:vector size="41" baseType="lpstr">
      <vt:lpstr>Paper</vt:lpstr>
      <vt:lpstr>Slide 1</vt:lpstr>
      <vt:lpstr>Edge Detector</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Sobel Edge Detector </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Edge Detector</dc:title>
  <dc:creator>Tuhin</dc:creator>
  <cp:lastModifiedBy>Tuhin</cp:lastModifiedBy>
  <cp:revision>227</cp:revision>
  <dcterms:created xsi:type="dcterms:W3CDTF">2021-06-08T05:10:00Z</dcterms:created>
  <dcterms:modified xsi:type="dcterms:W3CDTF">2021-07-29T09:03:14Z</dcterms:modified>
</cp:coreProperties>
</file>